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77" r:id="rId2"/>
    <p:sldId id="267" r:id="rId3"/>
    <p:sldId id="278" r:id="rId4"/>
    <p:sldId id="268" r:id="rId5"/>
    <p:sldId id="257" r:id="rId6"/>
    <p:sldId id="258" r:id="rId7"/>
    <p:sldId id="259" r:id="rId8"/>
    <p:sldId id="260" r:id="rId9"/>
    <p:sldId id="261" r:id="rId10"/>
    <p:sldId id="279" r:id="rId11"/>
    <p:sldId id="262" r:id="rId12"/>
    <p:sldId id="281" r:id="rId13"/>
    <p:sldId id="282" r:id="rId14"/>
    <p:sldId id="286" r:id="rId15"/>
    <p:sldId id="287" r:id="rId16"/>
    <p:sldId id="288" r:id="rId17"/>
    <p:sldId id="289" r:id="rId18"/>
    <p:sldId id="280" r:id="rId19"/>
    <p:sldId id="263" r:id="rId20"/>
    <p:sldId id="264" r:id="rId21"/>
    <p:sldId id="265" r:id="rId22"/>
    <p:sldId id="266" r:id="rId23"/>
    <p:sldId id="269" r:id="rId24"/>
    <p:sldId id="270" r:id="rId25"/>
    <p:sldId id="271" r:id="rId26"/>
    <p:sldId id="272" r:id="rId27"/>
    <p:sldId id="273" r:id="rId28"/>
    <p:sldId id="274" r:id="rId29"/>
    <p:sldId id="275" r:id="rId30"/>
    <p:sldId id="291" r:id="rId31"/>
    <p:sldId id="290" r:id="rId32"/>
    <p:sldId id="276" r:id="rId33"/>
    <p:sldId id="292" r:id="rId3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AF191-A65D-4C5D-ACE4-3E4C7C69F7D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pt-BR"/>
        </a:p>
      </dgm:t>
    </dgm:pt>
    <dgm:pt modelId="{4B51C8EE-C201-4900-8BE2-245A6C0D81A4}">
      <dgm:prSet phldrT="[Texto]" custT="1"/>
      <dgm:spPr/>
      <dgm:t>
        <a:bodyPr/>
        <a:lstStyle/>
        <a:p>
          <a:r>
            <a:rPr lang="pt-BR" sz="2200" b="1" dirty="0" smtClean="0"/>
            <a:t>Pesquisa Fundiária </a:t>
          </a:r>
        </a:p>
        <a:p>
          <a:endParaRPr lang="pt-BR" sz="1800" dirty="0"/>
        </a:p>
      </dgm:t>
    </dgm:pt>
    <dgm:pt modelId="{12FCAF13-B071-4DA8-A7CA-919440EE7FE8}" type="parTrans" cxnId="{96CC5181-5D07-4568-A503-B21495DB92B8}">
      <dgm:prSet/>
      <dgm:spPr/>
      <dgm:t>
        <a:bodyPr/>
        <a:lstStyle/>
        <a:p>
          <a:endParaRPr lang="pt-BR"/>
        </a:p>
      </dgm:t>
    </dgm:pt>
    <dgm:pt modelId="{0883B38E-F66E-40EF-9ACD-D0D1C419C4BB}" type="sibTrans" cxnId="{96CC5181-5D07-4568-A503-B21495DB92B8}">
      <dgm:prSet/>
      <dgm:spPr/>
      <dgm:t>
        <a:bodyPr/>
        <a:lstStyle/>
        <a:p>
          <a:endParaRPr lang="pt-BR" dirty="0"/>
        </a:p>
      </dgm:t>
    </dgm:pt>
    <dgm:pt modelId="{D1EA0AA5-D077-4BBE-B1D3-EDE9D89D99E2}">
      <dgm:prSet phldrT="[Texto]" custT="1"/>
      <dgm:spPr/>
      <dgm:t>
        <a:bodyPr/>
        <a:lstStyle/>
        <a:p>
          <a:r>
            <a:rPr lang="pt-BR" sz="2200" b="1" dirty="0" smtClean="0"/>
            <a:t>Mobilização Social</a:t>
          </a:r>
        </a:p>
        <a:p>
          <a:endParaRPr lang="pt-BR" sz="1800" dirty="0"/>
        </a:p>
      </dgm:t>
    </dgm:pt>
    <dgm:pt modelId="{168901A1-97C6-47FB-A878-F3C425FE9728}" type="parTrans" cxnId="{B022FE64-563C-4F65-B3D2-700F9BFA38BF}">
      <dgm:prSet/>
      <dgm:spPr/>
      <dgm:t>
        <a:bodyPr/>
        <a:lstStyle/>
        <a:p>
          <a:endParaRPr lang="pt-BR"/>
        </a:p>
      </dgm:t>
    </dgm:pt>
    <dgm:pt modelId="{CB89D8A9-B888-4388-A92B-2662B95A177B}" type="sibTrans" cxnId="{B022FE64-563C-4F65-B3D2-700F9BFA38BF}">
      <dgm:prSet/>
      <dgm:spPr/>
      <dgm:t>
        <a:bodyPr/>
        <a:lstStyle/>
        <a:p>
          <a:endParaRPr lang="pt-BR" dirty="0"/>
        </a:p>
      </dgm:t>
    </dgm:pt>
    <dgm:pt modelId="{B4AC97E6-DCB5-4663-A061-BCFA8F213B1F}">
      <dgm:prSet phldrT="[Texto]" custT="1"/>
      <dgm:spPr/>
      <dgm:t>
        <a:bodyPr/>
        <a:lstStyle/>
        <a:p>
          <a:r>
            <a:rPr lang="pt-BR" sz="2200" b="1" dirty="0" smtClean="0"/>
            <a:t>Regularização da Base Imobiliária</a:t>
          </a:r>
        </a:p>
        <a:p>
          <a:endParaRPr lang="pt-BR" sz="1800" dirty="0"/>
        </a:p>
      </dgm:t>
    </dgm:pt>
    <dgm:pt modelId="{94D0371D-E5EE-4F87-B6DC-3269B735C15F}" type="parTrans" cxnId="{130DAFD3-1298-412A-987B-8FF1E5D4591E}">
      <dgm:prSet/>
      <dgm:spPr/>
      <dgm:t>
        <a:bodyPr/>
        <a:lstStyle/>
        <a:p>
          <a:endParaRPr lang="pt-BR"/>
        </a:p>
      </dgm:t>
    </dgm:pt>
    <dgm:pt modelId="{9AFA0947-2831-4746-A684-FF67C29860F3}" type="sibTrans" cxnId="{130DAFD3-1298-412A-987B-8FF1E5D4591E}">
      <dgm:prSet/>
      <dgm:spPr/>
      <dgm:t>
        <a:bodyPr/>
        <a:lstStyle/>
        <a:p>
          <a:endParaRPr lang="pt-BR" dirty="0"/>
        </a:p>
      </dgm:t>
    </dgm:pt>
    <dgm:pt modelId="{5FB18563-ECF8-4026-992A-C41562D24787}">
      <dgm:prSet custT="1"/>
      <dgm:spPr/>
      <dgm:t>
        <a:bodyPr/>
        <a:lstStyle/>
        <a:p>
          <a:r>
            <a:rPr lang="pt-BR" sz="1800" dirty="0" smtClean="0"/>
            <a:t>C</a:t>
          </a:r>
          <a:r>
            <a:rPr lang="pt-BR" sz="2200" b="1" dirty="0" smtClean="0"/>
            <a:t>adastro Físico e Social</a:t>
          </a:r>
        </a:p>
        <a:p>
          <a:endParaRPr lang="pt-BR" sz="1800" dirty="0"/>
        </a:p>
      </dgm:t>
    </dgm:pt>
    <dgm:pt modelId="{6611B00B-501A-44BA-9A0D-9E869AB1E3DD}" type="parTrans" cxnId="{E349E48E-B1A4-437C-81B1-007F00813FB4}">
      <dgm:prSet/>
      <dgm:spPr/>
      <dgm:t>
        <a:bodyPr/>
        <a:lstStyle/>
        <a:p>
          <a:endParaRPr lang="pt-BR"/>
        </a:p>
      </dgm:t>
    </dgm:pt>
    <dgm:pt modelId="{8883071B-ADA7-4C7A-8FFF-282E7E678002}" type="sibTrans" cxnId="{E349E48E-B1A4-437C-81B1-007F00813FB4}">
      <dgm:prSet/>
      <dgm:spPr/>
      <dgm:t>
        <a:bodyPr/>
        <a:lstStyle/>
        <a:p>
          <a:endParaRPr lang="pt-BR" dirty="0"/>
        </a:p>
      </dgm:t>
    </dgm:pt>
    <dgm:pt modelId="{D410E925-1C5D-43A9-A1B0-724988E0915A}">
      <dgm:prSet custT="1"/>
      <dgm:spPr/>
      <dgm:t>
        <a:bodyPr/>
        <a:lstStyle/>
        <a:p>
          <a:r>
            <a:rPr lang="pt-BR" sz="2200" b="1" dirty="0" smtClean="0"/>
            <a:t>Elaboração e Licenciamento Projeto de Regularização Fundiária</a:t>
          </a:r>
          <a:endParaRPr lang="pt-BR" sz="2200" b="1" dirty="0"/>
        </a:p>
      </dgm:t>
    </dgm:pt>
    <dgm:pt modelId="{0436B75B-69E0-4830-B424-1E2C41FB4BB7}" type="parTrans" cxnId="{2E6CD6FE-ABE1-44F9-A5A0-358AA6AC20F1}">
      <dgm:prSet/>
      <dgm:spPr/>
      <dgm:t>
        <a:bodyPr/>
        <a:lstStyle/>
        <a:p>
          <a:endParaRPr lang="pt-BR"/>
        </a:p>
      </dgm:t>
    </dgm:pt>
    <dgm:pt modelId="{BE6E8A36-CDDF-4B41-AFBC-E034681E49D2}" type="sibTrans" cxnId="{2E6CD6FE-ABE1-44F9-A5A0-358AA6AC20F1}">
      <dgm:prSet/>
      <dgm:spPr/>
      <dgm:t>
        <a:bodyPr/>
        <a:lstStyle/>
        <a:p>
          <a:endParaRPr lang="pt-BR" dirty="0"/>
        </a:p>
      </dgm:t>
    </dgm:pt>
    <dgm:pt modelId="{DB72BA9A-F552-4D79-8266-395A9767D76E}">
      <dgm:prSet custT="1"/>
      <dgm:spPr/>
      <dgm:t>
        <a:bodyPr/>
        <a:lstStyle/>
        <a:p>
          <a:endParaRPr lang="pt-BR" sz="2200" b="1" dirty="0" smtClean="0"/>
        </a:p>
        <a:p>
          <a:r>
            <a:rPr lang="pt-BR" sz="2200" b="1" dirty="0" smtClean="0"/>
            <a:t>Registro do Projeto de Regularização Fundiária</a:t>
          </a:r>
        </a:p>
        <a:p>
          <a:endParaRPr lang="pt-BR" sz="1900" dirty="0"/>
        </a:p>
      </dgm:t>
    </dgm:pt>
    <dgm:pt modelId="{7F620F7F-372A-42CE-8ADC-7DBC070B32DE}" type="parTrans" cxnId="{E1BFF9A4-34E6-44C4-8FCE-EA8584CFE959}">
      <dgm:prSet/>
      <dgm:spPr/>
      <dgm:t>
        <a:bodyPr/>
        <a:lstStyle/>
        <a:p>
          <a:endParaRPr lang="pt-BR"/>
        </a:p>
      </dgm:t>
    </dgm:pt>
    <dgm:pt modelId="{163D5081-1F40-4B2C-9C0E-F4F5BFBD0216}" type="sibTrans" cxnId="{E1BFF9A4-34E6-44C4-8FCE-EA8584CFE959}">
      <dgm:prSet/>
      <dgm:spPr/>
      <dgm:t>
        <a:bodyPr/>
        <a:lstStyle/>
        <a:p>
          <a:endParaRPr lang="pt-BR" dirty="0"/>
        </a:p>
      </dgm:t>
    </dgm:pt>
    <dgm:pt modelId="{82AEF0DE-DB9E-4E33-8AC6-2925DA81EBC5}">
      <dgm:prSet custT="1"/>
      <dgm:spPr/>
      <dgm:t>
        <a:bodyPr/>
        <a:lstStyle/>
        <a:p>
          <a:r>
            <a:rPr lang="pt-BR" sz="2200" b="1" dirty="0" smtClean="0"/>
            <a:t>Confecção e Entrega dos Títulos</a:t>
          </a:r>
        </a:p>
        <a:p>
          <a:endParaRPr lang="pt-BR" sz="2100" dirty="0"/>
        </a:p>
      </dgm:t>
    </dgm:pt>
    <dgm:pt modelId="{EAEAB84F-CDDE-4B91-B7BA-FF5EF6B094A1}" type="parTrans" cxnId="{37A935D0-EB4C-4A9A-869D-69F4C3A049B8}">
      <dgm:prSet/>
      <dgm:spPr/>
      <dgm:t>
        <a:bodyPr/>
        <a:lstStyle/>
        <a:p>
          <a:endParaRPr lang="pt-BR"/>
        </a:p>
      </dgm:t>
    </dgm:pt>
    <dgm:pt modelId="{69324EE7-D2FF-4244-8760-4D33CC6C593D}" type="sibTrans" cxnId="{37A935D0-EB4C-4A9A-869D-69F4C3A049B8}">
      <dgm:prSet/>
      <dgm:spPr/>
      <dgm:t>
        <a:bodyPr/>
        <a:lstStyle/>
        <a:p>
          <a:endParaRPr lang="pt-BR" dirty="0"/>
        </a:p>
      </dgm:t>
    </dgm:pt>
    <dgm:pt modelId="{ED9B8FE8-ABBF-4F5D-BB5D-F57E29CBFD1C}">
      <dgm:prSet custT="1"/>
      <dgm:spPr/>
      <dgm:t>
        <a:bodyPr/>
        <a:lstStyle/>
        <a:p>
          <a:r>
            <a:rPr lang="pt-BR" sz="2200" b="1" dirty="0" smtClean="0"/>
            <a:t>Regularização Administrativa</a:t>
          </a:r>
        </a:p>
        <a:p>
          <a:endParaRPr lang="pt-BR" sz="2300" dirty="0"/>
        </a:p>
      </dgm:t>
    </dgm:pt>
    <dgm:pt modelId="{A8EDC908-962E-40D9-A5D7-C88DD87E3F6A}" type="parTrans" cxnId="{F008D251-99FC-41D2-BCF2-1CEBBF8E0CF7}">
      <dgm:prSet/>
      <dgm:spPr/>
      <dgm:t>
        <a:bodyPr/>
        <a:lstStyle/>
        <a:p>
          <a:endParaRPr lang="pt-BR"/>
        </a:p>
      </dgm:t>
    </dgm:pt>
    <dgm:pt modelId="{C5EB7F6E-048C-4688-87CB-FB4C58251013}" type="sibTrans" cxnId="{F008D251-99FC-41D2-BCF2-1CEBBF8E0CF7}">
      <dgm:prSet/>
      <dgm:spPr/>
      <dgm:t>
        <a:bodyPr/>
        <a:lstStyle/>
        <a:p>
          <a:endParaRPr lang="pt-BR"/>
        </a:p>
      </dgm:t>
    </dgm:pt>
    <dgm:pt modelId="{2E3A899C-6F42-4EAF-B206-88A940625D79}" type="pres">
      <dgm:prSet presAssocID="{7DDAF191-A65D-4C5D-ACE4-3E4C7C69F7D8}" presName="Name0" presStyleCnt="0">
        <dgm:presLayoutVars>
          <dgm:dir/>
          <dgm:resizeHandles val="exact"/>
        </dgm:presLayoutVars>
      </dgm:prSet>
      <dgm:spPr/>
      <dgm:t>
        <a:bodyPr/>
        <a:lstStyle/>
        <a:p>
          <a:endParaRPr lang="pt-BR"/>
        </a:p>
      </dgm:t>
    </dgm:pt>
    <dgm:pt modelId="{5A3581E8-7848-4C88-9670-608D6E9A0B66}" type="pres">
      <dgm:prSet presAssocID="{4B51C8EE-C201-4900-8BE2-245A6C0D81A4}" presName="node" presStyleLbl="node1" presStyleIdx="0" presStyleCnt="8">
        <dgm:presLayoutVars>
          <dgm:bulletEnabled val="1"/>
        </dgm:presLayoutVars>
      </dgm:prSet>
      <dgm:spPr/>
      <dgm:t>
        <a:bodyPr/>
        <a:lstStyle/>
        <a:p>
          <a:endParaRPr lang="pt-BR"/>
        </a:p>
      </dgm:t>
    </dgm:pt>
    <dgm:pt modelId="{4D509CBF-910C-49F4-A700-C55FB99320E3}" type="pres">
      <dgm:prSet presAssocID="{0883B38E-F66E-40EF-9ACD-D0D1C419C4BB}" presName="sibTrans" presStyleLbl="sibTrans1D1" presStyleIdx="0" presStyleCnt="7"/>
      <dgm:spPr/>
      <dgm:t>
        <a:bodyPr/>
        <a:lstStyle/>
        <a:p>
          <a:endParaRPr lang="pt-BR"/>
        </a:p>
      </dgm:t>
    </dgm:pt>
    <dgm:pt modelId="{7BBB1433-E3EB-4A70-9381-7826FA427B3E}" type="pres">
      <dgm:prSet presAssocID="{0883B38E-F66E-40EF-9ACD-D0D1C419C4BB}" presName="connectorText" presStyleLbl="sibTrans1D1" presStyleIdx="0" presStyleCnt="7"/>
      <dgm:spPr/>
      <dgm:t>
        <a:bodyPr/>
        <a:lstStyle/>
        <a:p>
          <a:endParaRPr lang="pt-BR"/>
        </a:p>
      </dgm:t>
    </dgm:pt>
    <dgm:pt modelId="{7B59F6D6-48C7-4837-9885-F8C11F34E098}" type="pres">
      <dgm:prSet presAssocID="{D1EA0AA5-D077-4BBE-B1D3-EDE9D89D99E2}" presName="node" presStyleLbl="node1" presStyleIdx="1" presStyleCnt="8">
        <dgm:presLayoutVars>
          <dgm:bulletEnabled val="1"/>
        </dgm:presLayoutVars>
      </dgm:prSet>
      <dgm:spPr/>
      <dgm:t>
        <a:bodyPr/>
        <a:lstStyle/>
        <a:p>
          <a:endParaRPr lang="pt-BR"/>
        </a:p>
      </dgm:t>
    </dgm:pt>
    <dgm:pt modelId="{9713A36F-C7A7-4E01-A99E-13F12C26571E}" type="pres">
      <dgm:prSet presAssocID="{CB89D8A9-B888-4388-A92B-2662B95A177B}" presName="sibTrans" presStyleLbl="sibTrans1D1" presStyleIdx="1" presStyleCnt="7"/>
      <dgm:spPr/>
      <dgm:t>
        <a:bodyPr/>
        <a:lstStyle/>
        <a:p>
          <a:endParaRPr lang="pt-BR"/>
        </a:p>
      </dgm:t>
    </dgm:pt>
    <dgm:pt modelId="{EB79AC70-83E8-4AD0-9070-0755B6FC71AF}" type="pres">
      <dgm:prSet presAssocID="{CB89D8A9-B888-4388-A92B-2662B95A177B}" presName="connectorText" presStyleLbl="sibTrans1D1" presStyleIdx="1" presStyleCnt="7"/>
      <dgm:spPr/>
      <dgm:t>
        <a:bodyPr/>
        <a:lstStyle/>
        <a:p>
          <a:endParaRPr lang="pt-BR"/>
        </a:p>
      </dgm:t>
    </dgm:pt>
    <dgm:pt modelId="{E6F9527B-EB74-4903-A269-7D3FFBBFCF1E}" type="pres">
      <dgm:prSet presAssocID="{B4AC97E6-DCB5-4663-A061-BCFA8F213B1F}" presName="node" presStyleLbl="node1" presStyleIdx="2" presStyleCnt="8">
        <dgm:presLayoutVars>
          <dgm:bulletEnabled val="1"/>
        </dgm:presLayoutVars>
      </dgm:prSet>
      <dgm:spPr/>
      <dgm:t>
        <a:bodyPr/>
        <a:lstStyle/>
        <a:p>
          <a:endParaRPr lang="pt-BR"/>
        </a:p>
      </dgm:t>
    </dgm:pt>
    <dgm:pt modelId="{24069878-313D-4E7B-955A-2F21D2DAFF42}" type="pres">
      <dgm:prSet presAssocID="{9AFA0947-2831-4746-A684-FF67C29860F3}" presName="sibTrans" presStyleLbl="sibTrans1D1" presStyleIdx="2" presStyleCnt="7"/>
      <dgm:spPr/>
      <dgm:t>
        <a:bodyPr/>
        <a:lstStyle/>
        <a:p>
          <a:endParaRPr lang="pt-BR"/>
        </a:p>
      </dgm:t>
    </dgm:pt>
    <dgm:pt modelId="{E67BB9E3-AA98-4151-85F1-401B2A106868}" type="pres">
      <dgm:prSet presAssocID="{9AFA0947-2831-4746-A684-FF67C29860F3}" presName="connectorText" presStyleLbl="sibTrans1D1" presStyleIdx="2" presStyleCnt="7"/>
      <dgm:spPr/>
      <dgm:t>
        <a:bodyPr/>
        <a:lstStyle/>
        <a:p>
          <a:endParaRPr lang="pt-BR"/>
        </a:p>
      </dgm:t>
    </dgm:pt>
    <dgm:pt modelId="{E789C440-2D2E-466F-861E-17C32A6E1C1F}" type="pres">
      <dgm:prSet presAssocID="{5FB18563-ECF8-4026-992A-C41562D24787}" presName="node" presStyleLbl="node1" presStyleIdx="3" presStyleCnt="8">
        <dgm:presLayoutVars>
          <dgm:bulletEnabled val="1"/>
        </dgm:presLayoutVars>
      </dgm:prSet>
      <dgm:spPr/>
      <dgm:t>
        <a:bodyPr/>
        <a:lstStyle/>
        <a:p>
          <a:endParaRPr lang="pt-BR"/>
        </a:p>
      </dgm:t>
    </dgm:pt>
    <dgm:pt modelId="{600E6F3B-68BF-4405-AD11-B9EA2E01D2F7}" type="pres">
      <dgm:prSet presAssocID="{8883071B-ADA7-4C7A-8FFF-282E7E678002}" presName="sibTrans" presStyleLbl="sibTrans1D1" presStyleIdx="3" presStyleCnt="7"/>
      <dgm:spPr/>
      <dgm:t>
        <a:bodyPr/>
        <a:lstStyle/>
        <a:p>
          <a:endParaRPr lang="pt-BR"/>
        </a:p>
      </dgm:t>
    </dgm:pt>
    <dgm:pt modelId="{40E77D82-A200-4AF3-972E-EA000DF4ACB1}" type="pres">
      <dgm:prSet presAssocID="{8883071B-ADA7-4C7A-8FFF-282E7E678002}" presName="connectorText" presStyleLbl="sibTrans1D1" presStyleIdx="3" presStyleCnt="7"/>
      <dgm:spPr/>
      <dgm:t>
        <a:bodyPr/>
        <a:lstStyle/>
        <a:p>
          <a:endParaRPr lang="pt-BR"/>
        </a:p>
      </dgm:t>
    </dgm:pt>
    <dgm:pt modelId="{750201D9-798B-444C-B1D6-8F84A0190797}" type="pres">
      <dgm:prSet presAssocID="{D410E925-1C5D-43A9-A1B0-724988E0915A}" presName="node" presStyleLbl="node1" presStyleIdx="4" presStyleCnt="8">
        <dgm:presLayoutVars>
          <dgm:bulletEnabled val="1"/>
        </dgm:presLayoutVars>
      </dgm:prSet>
      <dgm:spPr/>
      <dgm:t>
        <a:bodyPr/>
        <a:lstStyle/>
        <a:p>
          <a:endParaRPr lang="pt-BR"/>
        </a:p>
      </dgm:t>
    </dgm:pt>
    <dgm:pt modelId="{2C276110-7F60-4455-BC74-CD3F29FAE1CF}" type="pres">
      <dgm:prSet presAssocID="{BE6E8A36-CDDF-4B41-AFBC-E034681E49D2}" presName="sibTrans" presStyleLbl="sibTrans1D1" presStyleIdx="4" presStyleCnt="7"/>
      <dgm:spPr/>
      <dgm:t>
        <a:bodyPr/>
        <a:lstStyle/>
        <a:p>
          <a:endParaRPr lang="pt-BR"/>
        </a:p>
      </dgm:t>
    </dgm:pt>
    <dgm:pt modelId="{30046E21-D795-4009-B3B8-146B73D608FA}" type="pres">
      <dgm:prSet presAssocID="{BE6E8A36-CDDF-4B41-AFBC-E034681E49D2}" presName="connectorText" presStyleLbl="sibTrans1D1" presStyleIdx="4" presStyleCnt="7"/>
      <dgm:spPr/>
      <dgm:t>
        <a:bodyPr/>
        <a:lstStyle/>
        <a:p>
          <a:endParaRPr lang="pt-BR"/>
        </a:p>
      </dgm:t>
    </dgm:pt>
    <dgm:pt modelId="{966B7E1F-FAF2-4266-BF33-93A968118974}" type="pres">
      <dgm:prSet presAssocID="{DB72BA9A-F552-4D79-8266-395A9767D76E}" presName="node" presStyleLbl="node1" presStyleIdx="5" presStyleCnt="8">
        <dgm:presLayoutVars>
          <dgm:bulletEnabled val="1"/>
        </dgm:presLayoutVars>
      </dgm:prSet>
      <dgm:spPr/>
      <dgm:t>
        <a:bodyPr/>
        <a:lstStyle/>
        <a:p>
          <a:endParaRPr lang="pt-BR"/>
        </a:p>
      </dgm:t>
    </dgm:pt>
    <dgm:pt modelId="{1895E505-E703-476A-9F7B-AF991E210BFA}" type="pres">
      <dgm:prSet presAssocID="{163D5081-1F40-4B2C-9C0E-F4F5BFBD0216}" presName="sibTrans" presStyleLbl="sibTrans1D1" presStyleIdx="5" presStyleCnt="7"/>
      <dgm:spPr/>
      <dgm:t>
        <a:bodyPr/>
        <a:lstStyle/>
        <a:p>
          <a:endParaRPr lang="pt-BR"/>
        </a:p>
      </dgm:t>
    </dgm:pt>
    <dgm:pt modelId="{F4042D38-4579-4D60-8E54-22C1EFB8CCAC}" type="pres">
      <dgm:prSet presAssocID="{163D5081-1F40-4B2C-9C0E-F4F5BFBD0216}" presName="connectorText" presStyleLbl="sibTrans1D1" presStyleIdx="5" presStyleCnt="7"/>
      <dgm:spPr/>
      <dgm:t>
        <a:bodyPr/>
        <a:lstStyle/>
        <a:p>
          <a:endParaRPr lang="pt-BR"/>
        </a:p>
      </dgm:t>
    </dgm:pt>
    <dgm:pt modelId="{2F534D1C-A565-4964-9410-E023346B8203}" type="pres">
      <dgm:prSet presAssocID="{82AEF0DE-DB9E-4E33-8AC6-2925DA81EBC5}" presName="node" presStyleLbl="node1" presStyleIdx="6" presStyleCnt="8">
        <dgm:presLayoutVars>
          <dgm:bulletEnabled val="1"/>
        </dgm:presLayoutVars>
      </dgm:prSet>
      <dgm:spPr/>
      <dgm:t>
        <a:bodyPr/>
        <a:lstStyle/>
        <a:p>
          <a:endParaRPr lang="pt-BR"/>
        </a:p>
      </dgm:t>
    </dgm:pt>
    <dgm:pt modelId="{84A9DEC4-1458-4622-A152-C17008B04EE4}" type="pres">
      <dgm:prSet presAssocID="{69324EE7-D2FF-4244-8760-4D33CC6C593D}" presName="sibTrans" presStyleLbl="sibTrans1D1" presStyleIdx="6" presStyleCnt="7"/>
      <dgm:spPr/>
      <dgm:t>
        <a:bodyPr/>
        <a:lstStyle/>
        <a:p>
          <a:endParaRPr lang="pt-BR"/>
        </a:p>
      </dgm:t>
    </dgm:pt>
    <dgm:pt modelId="{D9D980C1-0E93-413A-A350-ECB0201FD9D3}" type="pres">
      <dgm:prSet presAssocID="{69324EE7-D2FF-4244-8760-4D33CC6C593D}" presName="connectorText" presStyleLbl="sibTrans1D1" presStyleIdx="6" presStyleCnt="7"/>
      <dgm:spPr/>
      <dgm:t>
        <a:bodyPr/>
        <a:lstStyle/>
        <a:p>
          <a:endParaRPr lang="pt-BR"/>
        </a:p>
      </dgm:t>
    </dgm:pt>
    <dgm:pt modelId="{D83BEB6D-1097-4E33-BBCE-7F669538C2D2}" type="pres">
      <dgm:prSet presAssocID="{ED9B8FE8-ABBF-4F5D-BB5D-F57E29CBFD1C}" presName="node" presStyleLbl="node1" presStyleIdx="7" presStyleCnt="8">
        <dgm:presLayoutVars>
          <dgm:bulletEnabled val="1"/>
        </dgm:presLayoutVars>
      </dgm:prSet>
      <dgm:spPr/>
      <dgm:t>
        <a:bodyPr/>
        <a:lstStyle/>
        <a:p>
          <a:endParaRPr lang="pt-BR"/>
        </a:p>
      </dgm:t>
    </dgm:pt>
  </dgm:ptLst>
  <dgm:cxnLst>
    <dgm:cxn modelId="{4C6EE190-7512-404D-8447-1A600FBEE945}" type="presOf" srcId="{7DDAF191-A65D-4C5D-ACE4-3E4C7C69F7D8}" destId="{2E3A899C-6F42-4EAF-B206-88A940625D79}" srcOrd="0" destOrd="0" presId="urn:microsoft.com/office/officeart/2005/8/layout/bProcess3"/>
    <dgm:cxn modelId="{130DAFD3-1298-412A-987B-8FF1E5D4591E}" srcId="{7DDAF191-A65D-4C5D-ACE4-3E4C7C69F7D8}" destId="{B4AC97E6-DCB5-4663-A061-BCFA8F213B1F}" srcOrd="2" destOrd="0" parTransId="{94D0371D-E5EE-4F87-B6DC-3269B735C15F}" sibTransId="{9AFA0947-2831-4746-A684-FF67C29860F3}"/>
    <dgm:cxn modelId="{96CC5181-5D07-4568-A503-B21495DB92B8}" srcId="{7DDAF191-A65D-4C5D-ACE4-3E4C7C69F7D8}" destId="{4B51C8EE-C201-4900-8BE2-245A6C0D81A4}" srcOrd="0" destOrd="0" parTransId="{12FCAF13-B071-4DA8-A7CA-919440EE7FE8}" sibTransId="{0883B38E-F66E-40EF-9ACD-D0D1C419C4BB}"/>
    <dgm:cxn modelId="{9D699DE8-6F2F-4D45-AC27-B7EEEDCADF5F}" type="presOf" srcId="{D1EA0AA5-D077-4BBE-B1D3-EDE9D89D99E2}" destId="{7B59F6D6-48C7-4837-9885-F8C11F34E098}" srcOrd="0" destOrd="0" presId="urn:microsoft.com/office/officeart/2005/8/layout/bProcess3"/>
    <dgm:cxn modelId="{6C7C259C-582D-48C5-BBAD-0FE8D1929902}" type="presOf" srcId="{0883B38E-F66E-40EF-9ACD-D0D1C419C4BB}" destId="{4D509CBF-910C-49F4-A700-C55FB99320E3}" srcOrd="0" destOrd="0" presId="urn:microsoft.com/office/officeart/2005/8/layout/bProcess3"/>
    <dgm:cxn modelId="{1AD74C34-6355-4FBB-BDDB-EAD4B918DF13}" type="presOf" srcId="{ED9B8FE8-ABBF-4F5D-BB5D-F57E29CBFD1C}" destId="{D83BEB6D-1097-4E33-BBCE-7F669538C2D2}" srcOrd="0" destOrd="0" presId="urn:microsoft.com/office/officeart/2005/8/layout/bProcess3"/>
    <dgm:cxn modelId="{37A935D0-EB4C-4A9A-869D-69F4C3A049B8}" srcId="{7DDAF191-A65D-4C5D-ACE4-3E4C7C69F7D8}" destId="{82AEF0DE-DB9E-4E33-8AC6-2925DA81EBC5}" srcOrd="6" destOrd="0" parTransId="{EAEAB84F-CDDE-4B91-B7BA-FF5EF6B094A1}" sibTransId="{69324EE7-D2FF-4244-8760-4D33CC6C593D}"/>
    <dgm:cxn modelId="{6F1B4B85-D48E-4C0D-B6CD-2F9A08E3A41B}" type="presOf" srcId="{BE6E8A36-CDDF-4B41-AFBC-E034681E49D2}" destId="{30046E21-D795-4009-B3B8-146B73D608FA}" srcOrd="1" destOrd="0" presId="urn:microsoft.com/office/officeart/2005/8/layout/bProcess3"/>
    <dgm:cxn modelId="{52522C03-989D-4531-B400-90697213EA9C}" type="presOf" srcId="{0883B38E-F66E-40EF-9ACD-D0D1C419C4BB}" destId="{7BBB1433-E3EB-4A70-9381-7826FA427B3E}" srcOrd="1" destOrd="0" presId="urn:microsoft.com/office/officeart/2005/8/layout/bProcess3"/>
    <dgm:cxn modelId="{2E6CD6FE-ABE1-44F9-A5A0-358AA6AC20F1}" srcId="{7DDAF191-A65D-4C5D-ACE4-3E4C7C69F7D8}" destId="{D410E925-1C5D-43A9-A1B0-724988E0915A}" srcOrd="4" destOrd="0" parTransId="{0436B75B-69E0-4830-B424-1E2C41FB4BB7}" sibTransId="{BE6E8A36-CDDF-4B41-AFBC-E034681E49D2}"/>
    <dgm:cxn modelId="{515C9F4A-A75D-496B-8C29-538891D2226F}" type="presOf" srcId="{8883071B-ADA7-4C7A-8FFF-282E7E678002}" destId="{40E77D82-A200-4AF3-972E-EA000DF4ACB1}" srcOrd="1" destOrd="0" presId="urn:microsoft.com/office/officeart/2005/8/layout/bProcess3"/>
    <dgm:cxn modelId="{0C905B66-6156-4F84-9738-B4145B5792F9}" type="presOf" srcId="{4B51C8EE-C201-4900-8BE2-245A6C0D81A4}" destId="{5A3581E8-7848-4C88-9670-608D6E9A0B66}" srcOrd="0" destOrd="0" presId="urn:microsoft.com/office/officeart/2005/8/layout/bProcess3"/>
    <dgm:cxn modelId="{13460A88-767C-4B0C-B369-F478CBD0344F}" type="presOf" srcId="{8883071B-ADA7-4C7A-8FFF-282E7E678002}" destId="{600E6F3B-68BF-4405-AD11-B9EA2E01D2F7}" srcOrd="0" destOrd="0" presId="urn:microsoft.com/office/officeart/2005/8/layout/bProcess3"/>
    <dgm:cxn modelId="{B022FE64-563C-4F65-B3D2-700F9BFA38BF}" srcId="{7DDAF191-A65D-4C5D-ACE4-3E4C7C69F7D8}" destId="{D1EA0AA5-D077-4BBE-B1D3-EDE9D89D99E2}" srcOrd="1" destOrd="0" parTransId="{168901A1-97C6-47FB-A878-F3C425FE9728}" sibTransId="{CB89D8A9-B888-4388-A92B-2662B95A177B}"/>
    <dgm:cxn modelId="{B30FF4CD-2FB3-4544-805A-03AAE649E12A}" type="presOf" srcId="{CB89D8A9-B888-4388-A92B-2662B95A177B}" destId="{9713A36F-C7A7-4E01-A99E-13F12C26571E}" srcOrd="0" destOrd="0" presId="urn:microsoft.com/office/officeart/2005/8/layout/bProcess3"/>
    <dgm:cxn modelId="{C9837C79-0A5C-4732-8A0B-49E9E352B850}" type="presOf" srcId="{DB72BA9A-F552-4D79-8266-395A9767D76E}" destId="{966B7E1F-FAF2-4266-BF33-93A968118974}" srcOrd="0" destOrd="0" presId="urn:microsoft.com/office/officeart/2005/8/layout/bProcess3"/>
    <dgm:cxn modelId="{4C16CAE4-7504-437C-A20C-00CD7D5B6413}" type="presOf" srcId="{163D5081-1F40-4B2C-9C0E-F4F5BFBD0216}" destId="{1895E505-E703-476A-9F7B-AF991E210BFA}" srcOrd="0" destOrd="0" presId="urn:microsoft.com/office/officeart/2005/8/layout/bProcess3"/>
    <dgm:cxn modelId="{0E244EAA-74E4-49AB-ABDD-7783299DFF69}" type="presOf" srcId="{D410E925-1C5D-43A9-A1B0-724988E0915A}" destId="{750201D9-798B-444C-B1D6-8F84A0190797}" srcOrd="0" destOrd="0" presId="urn:microsoft.com/office/officeart/2005/8/layout/bProcess3"/>
    <dgm:cxn modelId="{E349E48E-B1A4-437C-81B1-007F00813FB4}" srcId="{7DDAF191-A65D-4C5D-ACE4-3E4C7C69F7D8}" destId="{5FB18563-ECF8-4026-992A-C41562D24787}" srcOrd="3" destOrd="0" parTransId="{6611B00B-501A-44BA-9A0D-9E869AB1E3DD}" sibTransId="{8883071B-ADA7-4C7A-8FFF-282E7E678002}"/>
    <dgm:cxn modelId="{87C25CAC-0DF8-4C6D-A44A-619D912E4C4E}" type="presOf" srcId="{69324EE7-D2FF-4244-8760-4D33CC6C593D}" destId="{D9D980C1-0E93-413A-A350-ECB0201FD9D3}" srcOrd="1" destOrd="0" presId="urn:microsoft.com/office/officeart/2005/8/layout/bProcess3"/>
    <dgm:cxn modelId="{6AC769D7-959F-40D7-A8C2-823FD9BB57B6}" type="presOf" srcId="{9AFA0947-2831-4746-A684-FF67C29860F3}" destId="{E67BB9E3-AA98-4151-85F1-401B2A106868}" srcOrd="1" destOrd="0" presId="urn:microsoft.com/office/officeart/2005/8/layout/bProcess3"/>
    <dgm:cxn modelId="{68CF09F7-841C-433B-BC63-3F72D5DDFC0D}" type="presOf" srcId="{163D5081-1F40-4B2C-9C0E-F4F5BFBD0216}" destId="{F4042D38-4579-4D60-8E54-22C1EFB8CCAC}" srcOrd="1" destOrd="0" presId="urn:microsoft.com/office/officeart/2005/8/layout/bProcess3"/>
    <dgm:cxn modelId="{8B2B36B7-E159-446C-95C0-A77DA128D779}" type="presOf" srcId="{9AFA0947-2831-4746-A684-FF67C29860F3}" destId="{24069878-313D-4E7B-955A-2F21D2DAFF42}" srcOrd="0" destOrd="0" presId="urn:microsoft.com/office/officeart/2005/8/layout/bProcess3"/>
    <dgm:cxn modelId="{F008D251-99FC-41D2-BCF2-1CEBBF8E0CF7}" srcId="{7DDAF191-A65D-4C5D-ACE4-3E4C7C69F7D8}" destId="{ED9B8FE8-ABBF-4F5D-BB5D-F57E29CBFD1C}" srcOrd="7" destOrd="0" parTransId="{A8EDC908-962E-40D9-A5D7-C88DD87E3F6A}" sibTransId="{C5EB7F6E-048C-4688-87CB-FB4C58251013}"/>
    <dgm:cxn modelId="{B0747A99-608F-4116-ACA0-36E101D4EB5B}" type="presOf" srcId="{B4AC97E6-DCB5-4663-A061-BCFA8F213B1F}" destId="{E6F9527B-EB74-4903-A269-7D3FFBBFCF1E}" srcOrd="0" destOrd="0" presId="urn:microsoft.com/office/officeart/2005/8/layout/bProcess3"/>
    <dgm:cxn modelId="{3D4FB5D3-B5B0-43E0-B08D-02703EBCACB8}" type="presOf" srcId="{69324EE7-D2FF-4244-8760-4D33CC6C593D}" destId="{84A9DEC4-1458-4622-A152-C17008B04EE4}" srcOrd="0" destOrd="0" presId="urn:microsoft.com/office/officeart/2005/8/layout/bProcess3"/>
    <dgm:cxn modelId="{5A9005E5-C4E4-456A-8D65-8E691DEC0E72}" type="presOf" srcId="{82AEF0DE-DB9E-4E33-8AC6-2925DA81EBC5}" destId="{2F534D1C-A565-4964-9410-E023346B8203}" srcOrd="0" destOrd="0" presId="urn:microsoft.com/office/officeart/2005/8/layout/bProcess3"/>
    <dgm:cxn modelId="{FB8C63D2-F5D1-41CF-A09C-4039A49A0414}" type="presOf" srcId="{BE6E8A36-CDDF-4B41-AFBC-E034681E49D2}" destId="{2C276110-7F60-4455-BC74-CD3F29FAE1CF}" srcOrd="0" destOrd="0" presId="urn:microsoft.com/office/officeart/2005/8/layout/bProcess3"/>
    <dgm:cxn modelId="{4E90E374-98C5-4A8B-8096-F16F1458DA35}" type="presOf" srcId="{5FB18563-ECF8-4026-992A-C41562D24787}" destId="{E789C440-2D2E-466F-861E-17C32A6E1C1F}" srcOrd="0" destOrd="0" presId="urn:microsoft.com/office/officeart/2005/8/layout/bProcess3"/>
    <dgm:cxn modelId="{5384B733-AF64-447C-83B1-34291F3E5B79}" type="presOf" srcId="{CB89D8A9-B888-4388-A92B-2662B95A177B}" destId="{EB79AC70-83E8-4AD0-9070-0755B6FC71AF}" srcOrd="1" destOrd="0" presId="urn:microsoft.com/office/officeart/2005/8/layout/bProcess3"/>
    <dgm:cxn modelId="{E1BFF9A4-34E6-44C4-8FCE-EA8584CFE959}" srcId="{7DDAF191-A65D-4C5D-ACE4-3E4C7C69F7D8}" destId="{DB72BA9A-F552-4D79-8266-395A9767D76E}" srcOrd="5" destOrd="0" parTransId="{7F620F7F-372A-42CE-8ADC-7DBC070B32DE}" sibTransId="{163D5081-1F40-4B2C-9C0E-F4F5BFBD0216}"/>
    <dgm:cxn modelId="{725A15D4-F15A-4578-B567-0C79AD0187CD}" type="presParOf" srcId="{2E3A899C-6F42-4EAF-B206-88A940625D79}" destId="{5A3581E8-7848-4C88-9670-608D6E9A0B66}" srcOrd="0" destOrd="0" presId="urn:microsoft.com/office/officeart/2005/8/layout/bProcess3"/>
    <dgm:cxn modelId="{18994DA5-7371-41F8-A9B3-322A95416E55}" type="presParOf" srcId="{2E3A899C-6F42-4EAF-B206-88A940625D79}" destId="{4D509CBF-910C-49F4-A700-C55FB99320E3}" srcOrd="1" destOrd="0" presId="urn:microsoft.com/office/officeart/2005/8/layout/bProcess3"/>
    <dgm:cxn modelId="{A6B93495-2267-4D94-9F72-AF304466B4DB}" type="presParOf" srcId="{4D509CBF-910C-49F4-A700-C55FB99320E3}" destId="{7BBB1433-E3EB-4A70-9381-7826FA427B3E}" srcOrd="0" destOrd="0" presId="urn:microsoft.com/office/officeart/2005/8/layout/bProcess3"/>
    <dgm:cxn modelId="{7ED26113-CCB7-42DF-90EE-C1F0F1A02D9F}" type="presParOf" srcId="{2E3A899C-6F42-4EAF-B206-88A940625D79}" destId="{7B59F6D6-48C7-4837-9885-F8C11F34E098}" srcOrd="2" destOrd="0" presId="urn:microsoft.com/office/officeart/2005/8/layout/bProcess3"/>
    <dgm:cxn modelId="{4698A419-E64A-4BF9-8126-B72FC7419C50}" type="presParOf" srcId="{2E3A899C-6F42-4EAF-B206-88A940625D79}" destId="{9713A36F-C7A7-4E01-A99E-13F12C26571E}" srcOrd="3" destOrd="0" presId="urn:microsoft.com/office/officeart/2005/8/layout/bProcess3"/>
    <dgm:cxn modelId="{B8506695-6157-4AA7-90C4-CFCC58A11A2A}" type="presParOf" srcId="{9713A36F-C7A7-4E01-A99E-13F12C26571E}" destId="{EB79AC70-83E8-4AD0-9070-0755B6FC71AF}" srcOrd="0" destOrd="0" presId="urn:microsoft.com/office/officeart/2005/8/layout/bProcess3"/>
    <dgm:cxn modelId="{AA936AEA-A6E6-4CF1-8CD2-EFF3B393ADCB}" type="presParOf" srcId="{2E3A899C-6F42-4EAF-B206-88A940625D79}" destId="{E6F9527B-EB74-4903-A269-7D3FFBBFCF1E}" srcOrd="4" destOrd="0" presId="urn:microsoft.com/office/officeart/2005/8/layout/bProcess3"/>
    <dgm:cxn modelId="{1881C1FD-3E96-491A-86C0-964740C798D7}" type="presParOf" srcId="{2E3A899C-6F42-4EAF-B206-88A940625D79}" destId="{24069878-313D-4E7B-955A-2F21D2DAFF42}" srcOrd="5" destOrd="0" presId="urn:microsoft.com/office/officeart/2005/8/layout/bProcess3"/>
    <dgm:cxn modelId="{7AD3AE34-29F6-4829-8B4A-C7CCBACDBFFB}" type="presParOf" srcId="{24069878-313D-4E7B-955A-2F21D2DAFF42}" destId="{E67BB9E3-AA98-4151-85F1-401B2A106868}" srcOrd="0" destOrd="0" presId="urn:microsoft.com/office/officeart/2005/8/layout/bProcess3"/>
    <dgm:cxn modelId="{964D10F6-4DE6-4785-A048-05C26E1EE1AD}" type="presParOf" srcId="{2E3A899C-6F42-4EAF-B206-88A940625D79}" destId="{E789C440-2D2E-466F-861E-17C32A6E1C1F}" srcOrd="6" destOrd="0" presId="urn:microsoft.com/office/officeart/2005/8/layout/bProcess3"/>
    <dgm:cxn modelId="{E8BA6507-97DC-470F-8385-6BBA430DA8E9}" type="presParOf" srcId="{2E3A899C-6F42-4EAF-B206-88A940625D79}" destId="{600E6F3B-68BF-4405-AD11-B9EA2E01D2F7}" srcOrd="7" destOrd="0" presId="urn:microsoft.com/office/officeart/2005/8/layout/bProcess3"/>
    <dgm:cxn modelId="{00F381B0-ED7F-43C2-8AA3-4D864340B746}" type="presParOf" srcId="{600E6F3B-68BF-4405-AD11-B9EA2E01D2F7}" destId="{40E77D82-A200-4AF3-972E-EA000DF4ACB1}" srcOrd="0" destOrd="0" presId="urn:microsoft.com/office/officeart/2005/8/layout/bProcess3"/>
    <dgm:cxn modelId="{091C8178-A05D-45D3-921B-2D07F3B503CE}" type="presParOf" srcId="{2E3A899C-6F42-4EAF-B206-88A940625D79}" destId="{750201D9-798B-444C-B1D6-8F84A0190797}" srcOrd="8" destOrd="0" presId="urn:microsoft.com/office/officeart/2005/8/layout/bProcess3"/>
    <dgm:cxn modelId="{105315CA-4F0B-4AD8-B9C8-CC8CB454B9AE}" type="presParOf" srcId="{2E3A899C-6F42-4EAF-B206-88A940625D79}" destId="{2C276110-7F60-4455-BC74-CD3F29FAE1CF}" srcOrd="9" destOrd="0" presId="urn:microsoft.com/office/officeart/2005/8/layout/bProcess3"/>
    <dgm:cxn modelId="{9E1ABD70-FDBB-4BCA-88F0-410E0551820D}" type="presParOf" srcId="{2C276110-7F60-4455-BC74-CD3F29FAE1CF}" destId="{30046E21-D795-4009-B3B8-146B73D608FA}" srcOrd="0" destOrd="0" presId="urn:microsoft.com/office/officeart/2005/8/layout/bProcess3"/>
    <dgm:cxn modelId="{D35C7E93-D4C9-4071-9A53-A268E757B07E}" type="presParOf" srcId="{2E3A899C-6F42-4EAF-B206-88A940625D79}" destId="{966B7E1F-FAF2-4266-BF33-93A968118974}" srcOrd="10" destOrd="0" presId="urn:microsoft.com/office/officeart/2005/8/layout/bProcess3"/>
    <dgm:cxn modelId="{5BE2AB6A-0BB1-472D-A13A-035126C2D7D4}" type="presParOf" srcId="{2E3A899C-6F42-4EAF-B206-88A940625D79}" destId="{1895E505-E703-476A-9F7B-AF991E210BFA}" srcOrd="11" destOrd="0" presId="urn:microsoft.com/office/officeart/2005/8/layout/bProcess3"/>
    <dgm:cxn modelId="{4DDC6169-AA1E-457E-9F55-63938327FB20}" type="presParOf" srcId="{1895E505-E703-476A-9F7B-AF991E210BFA}" destId="{F4042D38-4579-4D60-8E54-22C1EFB8CCAC}" srcOrd="0" destOrd="0" presId="urn:microsoft.com/office/officeart/2005/8/layout/bProcess3"/>
    <dgm:cxn modelId="{A90309DE-A823-4C35-B877-533CE9C3A65C}" type="presParOf" srcId="{2E3A899C-6F42-4EAF-B206-88A940625D79}" destId="{2F534D1C-A565-4964-9410-E023346B8203}" srcOrd="12" destOrd="0" presId="urn:microsoft.com/office/officeart/2005/8/layout/bProcess3"/>
    <dgm:cxn modelId="{D3D9DD3E-D394-41A7-8A2F-256C7E2DF577}" type="presParOf" srcId="{2E3A899C-6F42-4EAF-B206-88A940625D79}" destId="{84A9DEC4-1458-4622-A152-C17008B04EE4}" srcOrd="13" destOrd="0" presId="urn:microsoft.com/office/officeart/2005/8/layout/bProcess3"/>
    <dgm:cxn modelId="{6AF5C5FD-3EA4-40E3-A24E-00F51D578A81}" type="presParOf" srcId="{84A9DEC4-1458-4622-A152-C17008B04EE4}" destId="{D9D980C1-0E93-413A-A350-ECB0201FD9D3}" srcOrd="0" destOrd="0" presId="urn:microsoft.com/office/officeart/2005/8/layout/bProcess3"/>
    <dgm:cxn modelId="{A0425B32-5337-4FE1-BE0B-D5EB30CD4390}" type="presParOf" srcId="{2E3A899C-6F42-4EAF-B206-88A940625D79}" destId="{D83BEB6D-1097-4E33-BBCE-7F669538C2D2}" srcOrd="1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09CBF-910C-49F4-A700-C55FB99320E3}">
      <dsp:nvSpPr>
        <dsp:cNvPr id="0" name=""/>
        <dsp:cNvSpPr/>
      </dsp:nvSpPr>
      <dsp:spPr>
        <a:xfrm>
          <a:off x="2465312" y="1047793"/>
          <a:ext cx="534378" cy="91440"/>
        </a:xfrm>
        <a:custGeom>
          <a:avLst/>
          <a:gdLst/>
          <a:ahLst/>
          <a:cxnLst/>
          <a:rect l="0" t="0" r="0" b="0"/>
          <a:pathLst>
            <a:path>
              <a:moveTo>
                <a:pt x="0" y="45720"/>
              </a:moveTo>
              <a:lnTo>
                <a:pt x="53437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2718377" y="1090686"/>
        <a:ext cx="28248" cy="5655"/>
      </dsp:txXfrm>
    </dsp:sp>
    <dsp:sp modelId="{5A3581E8-7848-4C88-9670-608D6E9A0B66}">
      <dsp:nvSpPr>
        <dsp:cNvPr id="0" name=""/>
        <dsp:cNvSpPr/>
      </dsp:nvSpPr>
      <dsp:spPr>
        <a:xfrm>
          <a:off x="10685" y="356585"/>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Pesquisa Fundiária </a:t>
          </a:r>
        </a:p>
        <a:p>
          <a:pPr lvl="0" algn="ctr" defTabSz="977900">
            <a:lnSpc>
              <a:spcPct val="90000"/>
            </a:lnSpc>
            <a:spcBef>
              <a:spcPct val="0"/>
            </a:spcBef>
            <a:spcAft>
              <a:spcPct val="35000"/>
            </a:spcAft>
          </a:pPr>
          <a:endParaRPr lang="pt-BR" sz="1800" kern="1200" dirty="0"/>
        </a:p>
      </dsp:txBody>
      <dsp:txXfrm>
        <a:off x="10685" y="356585"/>
        <a:ext cx="2456426" cy="1473855"/>
      </dsp:txXfrm>
    </dsp:sp>
    <dsp:sp modelId="{9713A36F-C7A7-4E01-A99E-13F12C26571E}">
      <dsp:nvSpPr>
        <dsp:cNvPr id="0" name=""/>
        <dsp:cNvSpPr/>
      </dsp:nvSpPr>
      <dsp:spPr>
        <a:xfrm>
          <a:off x="5486717" y="1047793"/>
          <a:ext cx="534378" cy="91440"/>
        </a:xfrm>
        <a:custGeom>
          <a:avLst/>
          <a:gdLst/>
          <a:ahLst/>
          <a:cxnLst/>
          <a:rect l="0" t="0" r="0" b="0"/>
          <a:pathLst>
            <a:path>
              <a:moveTo>
                <a:pt x="0" y="45720"/>
              </a:moveTo>
              <a:lnTo>
                <a:pt x="53437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5739781" y="1090686"/>
        <a:ext cx="28248" cy="5655"/>
      </dsp:txXfrm>
    </dsp:sp>
    <dsp:sp modelId="{7B59F6D6-48C7-4837-9885-F8C11F34E098}">
      <dsp:nvSpPr>
        <dsp:cNvPr id="0" name=""/>
        <dsp:cNvSpPr/>
      </dsp:nvSpPr>
      <dsp:spPr>
        <a:xfrm>
          <a:off x="3032090" y="356585"/>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Mobilização Social</a:t>
          </a:r>
        </a:p>
        <a:p>
          <a:pPr lvl="0" algn="ctr" defTabSz="977900">
            <a:lnSpc>
              <a:spcPct val="90000"/>
            </a:lnSpc>
            <a:spcBef>
              <a:spcPct val="0"/>
            </a:spcBef>
            <a:spcAft>
              <a:spcPct val="35000"/>
            </a:spcAft>
          </a:pPr>
          <a:endParaRPr lang="pt-BR" sz="1800" kern="1200" dirty="0"/>
        </a:p>
      </dsp:txBody>
      <dsp:txXfrm>
        <a:off x="3032090" y="356585"/>
        <a:ext cx="2456426" cy="1473855"/>
      </dsp:txXfrm>
    </dsp:sp>
    <dsp:sp modelId="{24069878-313D-4E7B-955A-2F21D2DAFF42}">
      <dsp:nvSpPr>
        <dsp:cNvPr id="0" name=""/>
        <dsp:cNvSpPr/>
      </dsp:nvSpPr>
      <dsp:spPr>
        <a:xfrm>
          <a:off x="1238899" y="1828641"/>
          <a:ext cx="6042809" cy="534378"/>
        </a:xfrm>
        <a:custGeom>
          <a:avLst/>
          <a:gdLst/>
          <a:ahLst/>
          <a:cxnLst/>
          <a:rect l="0" t="0" r="0" b="0"/>
          <a:pathLst>
            <a:path>
              <a:moveTo>
                <a:pt x="6042809" y="0"/>
              </a:moveTo>
              <a:lnTo>
                <a:pt x="6042809" y="284289"/>
              </a:lnTo>
              <a:lnTo>
                <a:pt x="0" y="284289"/>
              </a:lnTo>
              <a:lnTo>
                <a:pt x="0" y="534378"/>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4108574" y="2093003"/>
        <a:ext cx="303458" cy="5655"/>
      </dsp:txXfrm>
    </dsp:sp>
    <dsp:sp modelId="{E6F9527B-EB74-4903-A269-7D3FFBBFCF1E}">
      <dsp:nvSpPr>
        <dsp:cNvPr id="0" name=""/>
        <dsp:cNvSpPr/>
      </dsp:nvSpPr>
      <dsp:spPr>
        <a:xfrm>
          <a:off x="6053495" y="356585"/>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Regularização da Base Imobiliária</a:t>
          </a:r>
        </a:p>
        <a:p>
          <a:pPr lvl="0" algn="ctr" defTabSz="977900">
            <a:lnSpc>
              <a:spcPct val="90000"/>
            </a:lnSpc>
            <a:spcBef>
              <a:spcPct val="0"/>
            </a:spcBef>
            <a:spcAft>
              <a:spcPct val="35000"/>
            </a:spcAft>
          </a:pPr>
          <a:endParaRPr lang="pt-BR" sz="1800" kern="1200" dirty="0"/>
        </a:p>
      </dsp:txBody>
      <dsp:txXfrm>
        <a:off x="6053495" y="356585"/>
        <a:ext cx="2456426" cy="1473855"/>
      </dsp:txXfrm>
    </dsp:sp>
    <dsp:sp modelId="{600E6F3B-68BF-4405-AD11-B9EA2E01D2F7}">
      <dsp:nvSpPr>
        <dsp:cNvPr id="0" name=""/>
        <dsp:cNvSpPr/>
      </dsp:nvSpPr>
      <dsp:spPr>
        <a:xfrm>
          <a:off x="2465312" y="3086628"/>
          <a:ext cx="534378" cy="91440"/>
        </a:xfrm>
        <a:custGeom>
          <a:avLst/>
          <a:gdLst/>
          <a:ahLst/>
          <a:cxnLst/>
          <a:rect l="0" t="0" r="0" b="0"/>
          <a:pathLst>
            <a:path>
              <a:moveTo>
                <a:pt x="0" y="45720"/>
              </a:moveTo>
              <a:lnTo>
                <a:pt x="53437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2718377" y="3129520"/>
        <a:ext cx="28248" cy="5655"/>
      </dsp:txXfrm>
    </dsp:sp>
    <dsp:sp modelId="{E789C440-2D2E-466F-861E-17C32A6E1C1F}">
      <dsp:nvSpPr>
        <dsp:cNvPr id="0" name=""/>
        <dsp:cNvSpPr/>
      </dsp:nvSpPr>
      <dsp:spPr>
        <a:xfrm>
          <a:off x="10685" y="2395420"/>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pt-BR" sz="1800" kern="1200" dirty="0" smtClean="0"/>
            <a:t>C</a:t>
          </a:r>
          <a:r>
            <a:rPr lang="pt-BR" sz="2200" b="1" kern="1200" dirty="0" smtClean="0"/>
            <a:t>adastro Físico e Social</a:t>
          </a:r>
        </a:p>
        <a:p>
          <a:pPr lvl="0" algn="ctr" defTabSz="800100">
            <a:lnSpc>
              <a:spcPct val="90000"/>
            </a:lnSpc>
            <a:spcBef>
              <a:spcPct val="0"/>
            </a:spcBef>
            <a:spcAft>
              <a:spcPct val="35000"/>
            </a:spcAft>
          </a:pPr>
          <a:endParaRPr lang="pt-BR" sz="1800" kern="1200" dirty="0"/>
        </a:p>
      </dsp:txBody>
      <dsp:txXfrm>
        <a:off x="10685" y="2395420"/>
        <a:ext cx="2456426" cy="1473855"/>
      </dsp:txXfrm>
    </dsp:sp>
    <dsp:sp modelId="{2C276110-7F60-4455-BC74-CD3F29FAE1CF}">
      <dsp:nvSpPr>
        <dsp:cNvPr id="0" name=""/>
        <dsp:cNvSpPr/>
      </dsp:nvSpPr>
      <dsp:spPr>
        <a:xfrm>
          <a:off x="5486717" y="3086628"/>
          <a:ext cx="534378" cy="91440"/>
        </a:xfrm>
        <a:custGeom>
          <a:avLst/>
          <a:gdLst/>
          <a:ahLst/>
          <a:cxnLst/>
          <a:rect l="0" t="0" r="0" b="0"/>
          <a:pathLst>
            <a:path>
              <a:moveTo>
                <a:pt x="0" y="45720"/>
              </a:moveTo>
              <a:lnTo>
                <a:pt x="53437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5739781" y="3129520"/>
        <a:ext cx="28248" cy="5655"/>
      </dsp:txXfrm>
    </dsp:sp>
    <dsp:sp modelId="{750201D9-798B-444C-B1D6-8F84A0190797}">
      <dsp:nvSpPr>
        <dsp:cNvPr id="0" name=""/>
        <dsp:cNvSpPr/>
      </dsp:nvSpPr>
      <dsp:spPr>
        <a:xfrm>
          <a:off x="3032090" y="2395420"/>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Elaboração e Licenciamento Projeto de Regularização Fundiária</a:t>
          </a:r>
          <a:endParaRPr lang="pt-BR" sz="2200" b="1" kern="1200" dirty="0"/>
        </a:p>
      </dsp:txBody>
      <dsp:txXfrm>
        <a:off x="3032090" y="2395420"/>
        <a:ext cx="2456426" cy="1473855"/>
      </dsp:txXfrm>
    </dsp:sp>
    <dsp:sp modelId="{1895E505-E703-476A-9F7B-AF991E210BFA}">
      <dsp:nvSpPr>
        <dsp:cNvPr id="0" name=""/>
        <dsp:cNvSpPr/>
      </dsp:nvSpPr>
      <dsp:spPr>
        <a:xfrm>
          <a:off x="1238899" y="3867475"/>
          <a:ext cx="6042809" cy="534378"/>
        </a:xfrm>
        <a:custGeom>
          <a:avLst/>
          <a:gdLst/>
          <a:ahLst/>
          <a:cxnLst/>
          <a:rect l="0" t="0" r="0" b="0"/>
          <a:pathLst>
            <a:path>
              <a:moveTo>
                <a:pt x="6042809" y="0"/>
              </a:moveTo>
              <a:lnTo>
                <a:pt x="6042809" y="284289"/>
              </a:lnTo>
              <a:lnTo>
                <a:pt x="0" y="284289"/>
              </a:lnTo>
              <a:lnTo>
                <a:pt x="0" y="534378"/>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4108574" y="4131837"/>
        <a:ext cx="303458" cy="5655"/>
      </dsp:txXfrm>
    </dsp:sp>
    <dsp:sp modelId="{966B7E1F-FAF2-4266-BF33-93A968118974}">
      <dsp:nvSpPr>
        <dsp:cNvPr id="0" name=""/>
        <dsp:cNvSpPr/>
      </dsp:nvSpPr>
      <dsp:spPr>
        <a:xfrm>
          <a:off x="6053495" y="2395420"/>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endParaRPr lang="pt-BR" sz="2200" b="1" kern="1200" dirty="0" smtClean="0"/>
        </a:p>
        <a:p>
          <a:pPr lvl="0" algn="ctr" defTabSz="977900">
            <a:lnSpc>
              <a:spcPct val="90000"/>
            </a:lnSpc>
            <a:spcBef>
              <a:spcPct val="0"/>
            </a:spcBef>
            <a:spcAft>
              <a:spcPct val="35000"/>
            </a:spcAft>
          </a:pPr>
          <a:r>
            <a:rPr lang="pt-BR" sz="2200" b="1" kern="1200" dirty="0" smtClean="0"/>
            <a:t>Registro do Projeto de Regularização Fundiária</a:t>
          </a:r>
        </a:p>
        <a:p>
          <a:pPr lvl="0" algn="ctr" defTabSz="977900">
            <a:lnSpc>
              <a:spcPct val="90000"/>
            </a:lnSpc>
            <a:spcBef>
              <a:spcPct val="0"/>
            </a:spcBef>
            <a:spcAft>
              <a:spcPct val="35000"/>
            </a:spcAft>
          </a:pPr>
          <a:endParaRPr lang="pt-BR" sz="1900" kern="1200" dirty="0"/>
        </a:p>
      </dsp:txBody>
      <dsp:txXfrm>
        <a:off x="6053495" y="2395420"/>
        <a:ext cx="2456426" cy="1473855"/>
      </dsp:txXfrm>
    </dsp:sp>
    <dsp:sp modelId="{84A9DEC4-1458-4622-A152-C17008B04EE4}">
      <dsp:nvSpPr>
        <dsp:cNvPr id="0" name=""/>
        <dsp:cNvSpPr/>
      </dsp:nvSpPr>
      <dsp:spPr>
        <a:xfrm>
          <a:off x="2465312" y="5125462"/>
          <a:ext cx="534378" cy="91440"/>
        </a:xfrm>
        <a:custGeom>
          <a:avLst/>
          <a:gdLst/>
          <a:ahLst/>
          <a:cxnLst/>
          <a:rect l="0" t="0" r="0" b="0"/>
          <a:pathLst>
            <a:path>
              <a:moveTo>
                <a:pt x="0" y="45720"/>
              </a:moveTo>
              <a:lnTo>
                <a:pt x="53437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dirty="0"/>
        </a:p>
      </dsp:txBody>
      <dsp:txXfrm>
        <a:off x="2718377" y="5168354"/>
        <a:ext cx="28248" cy="5655"/>
      </dsp:txXfrm>
    </dsp:sp>
    <dsp:sp modelId="{2F534D1C-A565-4964-9410-E023346B8203}">
      <dsp:nvSpPr>
        <dsp:cNvPr id="0" name=""/>
        <dsp:cNvSpPr/>
      </dsp:nvSpPr>
      <dsp:spPr>
        <a:xfrm>
          <a:off x="10685" y="4434254"/>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Confecção e Entrega dos Títulos</a:t>
          </a:r>
        </a:p>
        <a:p>
          <a:pPr lvl="0" algn="ctr" defTabSz="977900">
            <a:lnSpc>
              <a:spcPct val="90000"/>
            </a:lnSpc>
            <a:spcBef>
              <a:spcPct val="0"/>
            </a:spcBef>
            <a:spcAft>
              <a:spcPct val="35000"/>
            </a:spcAft>
          </a:pPr>
          <a:endParaRPr lang="pt-BR" sz="2100" kern="1200" dirty="0"/>
        </a:p>
      </dsp:txBody>
      <dsp:txXfrm>
        <a:off x="10685" y="4434254"/>
        <a:ext cx="2456426" cy="1473855"/>
      </dsp:txXfrm>
    </dsp:sp>
    <dsp:sp modelId="{D83BEB6D-1097-4E33-BBCE-7F669538C2D2}">
      <dsp:nvSpPr>
        <dsp:cNvPr id="0" name=""/>
        <dsp:cNvSpPr/>
      </dsp:nvSpPr>
      <dsp:spPr>
        <a:xfrm>
          <a:off x="3032090" y="4434254"/>
          <a:ext cx="2456426" cy="14738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pt-BR" sz="2200" b="1" kern="1200" dirty="0" smtClean="0"/>
            <a:t>Regularização Administrativa</a:t>
          </a:r>
        </a:p>
        <a:p>
          <a:pPr lvl="0" algn="ctr" defTabSz="977900">
            <a:lnSpc>
              <a:spcPct val="90000"/>
            </a:lnSpc>
            <a:spcBef>
              <a:spcPct val="0"/>
            </a:spcBef>
            <a:spcAft>
              <a:spcPct val="35000"/>
            </a:spcAft>
          </a:pPr>
          <a:endParaRPr lang="pt-BR" sz="2300" kern="1200" dirty="0"/>
        </a:p>
      </dsp:txBody>
      <dsp:txXfrm>
        <a:off x="3032090" y="4434254"/>
        <a:ext cx="2456426" cy="147385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75382-95F7-4CB3-8909-58914BD80D12}" type="datetimeFigureOut">
              <a:rPr lang="pt-BR" smtClean="0"/>
              <a:t>16/01/2018</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6691E4-40DF-4CB6-8D0B-83AC2F29A4FE}" type="slidenum">
              <a:rPr lang="pt-BR" smtClean="0"/>
              <a:t>‹nº›</a:t>
            </a:fld>
            <a:endParaRPr lang="pt-BR" dirty="0"/>
          </a:p>
        </p:txBody>
      </p:sp>
    </p:spTree>
    <p:extLst>
      <p:ext uri="{BB962C8B-B14F-4D97-AF65-F5344CB8AC3E}">
        <p14:creationId xmlns:p14="http://schemas.microsoft.com/office/powerpoint/2010/main" val="191097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7F51E3D-7BC6-4EB0-AE51-6F9872E7F529}" type="slidenum">
              <a:rPr lang="pt-BR" sz="1200">
                <a:latin typeface="Arial" charset="0"/>
              </a:rPr>
              <a:pPr algn="r"/>
              <a:t>1</a:t>
            </a:fld>
            <a:endParaRPr lang="pt-BR" sz="1200" dirty="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pt-B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641898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174801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27056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134992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15738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427731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181499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13961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0674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415563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36275ED-15F7-48D3-8200-3E67F133C3E8}" type="datetimeFigureOut">
              <a:rPr lang="pt-BR" smtClean="0"/>
              <a:t>16/01/2018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0B602942-DABA-470C-8E73-7B68AA1EFBE4}" type="slidenum">
              <a:rPr lang="pt-BR" smtClean="0"/>
              <a:t>‹nº›</a:t>
            </a:fld>
            <a:endParaRPr lang="pt-BR" dirty="0"/>
          </a:p>
        </p:txBody>
      </p:sp>
    </p:spTree>
    <p:extLst>
      <p:ext uri="{BB962C8B-B14F-4D97-AF65-F5344CB8AC3E}">
        <p14:creationId xmlns:p14="http://schemas.microsoft.com/office/powerpoint/2010/main" val="315658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275ED-15F7-48D3-8200-3E67F133C3E8}" type="datetimeFigureOut">
              <a:rPr lang="pt-BR" smtClean="0"/>
              <a:t>16/01/2018</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02942-DABA-470C-8E73-7B68AA1EFBE4}" type="slidenum">
              <a:rPr lang="pt-BR" smtClean="0"/>
              <a:t>‹nº›</a:t>
            </a:fld>
            <a:endParaRPr lang="pt-BR" dirty="0"/>
          </a:p>
        </p:txBody>
      </p:sp>
    </p:spTree>
    <p:extLst>
      <p:ext uri="{BB962C8B-B14F-4D97-AF65-F5344CB8AC3E}">
        <p14:creationId xmlns:p14="http://schemas.microsoft.com/office/powerpoint/2010/main" val="81784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txBox="1">
            <a:spLocks noChangeArrowheads="1"/>
          </p:cNvSpPr>
          <p:nvPr/>
        </p:nvSpPr>
        <p:spPr bwMode="auto">
          <a:xfrm>
            <a:off x="250825" y="116633"/>
            <a:ext cx="8713788" cy="6552456"/>
          </a:xfrm>
          <a:prstGeom prst="rect">
            <a:avLst/>
          </a:prstGeom>
          <a:noFill/>
          <a:ln w="9525">
            <a:noFill/>
            <a:miter lim="800000"/>
            <a:headEnd/>
            <a:tailEnd/>
          </a:ln>
        </p:spPr>
        <p:txBody>
          <a:bodyPr/>
          <a:lstStyle/>
          <a:p>
            <a:pPr marL="514350" indent="-514350" algn="ctr">
              <a:defRPr/>
            </a:pPr>
            <a:endParaRPr lang="pt-BR" sz="2000" b="1" dirty="0" smtClean="0">
              <a:solidFill>
                <a:srgbClr val="000000"/>
              </a:solidFill>
              <a:latin typeface="+mj-lt"/>
            </a:endParaRPr>
          </a:p>
          <a:p>
            <a:pPr marL="514350" indent="-514350" algn="ctr">
              <a:defRPr/>
            </a:pPr>
            <a:endParaRPr lang="pt-BR" sz="2000" b="1" dirty="0">
              <a:solidFill>
                <a:srgbClr val="000000"/>
              </a:solidFill>
              <a:latin typeface="+mj-lt"/>
            </a:endParaRPr>
          </a:p>
          <a:p>
            <a:pPr marL="514350" indent="-514350" algn="ctr">
              <a:defRPr/>
            </a:pPr>
            <a:endParaRPr lang="pt-BR" sz="2800" b="1" dirty="0" smtClean="0">
              <a:solidFill>
                <a:srgbClr val="000000"/>
              </a:solidFill>
              <a:latin typeface="+mj-lt"/>
            </a:endParaRPr>
          </a:p>
          <a:p>
            <a:pPr indent="-514350" algn="ctr">
              <a:defRPr/>
            </a:pPr>
            <a:r>
              <a:rPr lang="pt-BR" sz="3200" b="1" dirty="0" smtClean="0">
                <a:solidFill>
                  <a:srgbClr val="000000"/>
                </a:solidFill>
                <a:latin typeface="Arial" panose="020B0604020202020204" pitchFamily="34" charset="0"/>
                <a:cs typeface="Arial" panose="020B0604020202020204" pitchFamily="34" charset="0"/>
              </a:rPr>
              <a:t>A LEI 13.465/17 E A REGULARIZAÇÃO FUNDIÁRIA URBANA</a:t>
            </a:r>
          </a:p>
          <a:p>
            <a:pPr indent="-514350" algn="r">
              <a:defRPr/>
            </a:pPr>
            <a:endParaRPr lang="pt-BR" sz="2800" b="1" dirty="0" smtClean="0">
              <a:solidFill>
                <a:srgbClr val="000000"/>
              </a:solidFill>
              <a:latin typeface="Arial" panose="020B0604020202020204" pitchFamily="34" charset="0"/>
              <a:cs typeface="Arial" panose="020B0604020202020204" pitchFamily="34" charset="0"/>
            </a:endParaRPr>
          </a:p>
          <a:p>
            <a:pPr indent="-514350" algn="r">
              <a:defRPr/>
            </a:pPr>
            <a:endParaRPr lang="pt-BR" sz="2800" b="1" dirty="0" smtClean="0">
              <a:solidFill>
                <a:srgbClr val="000000"/>
              </a:solidFill>
              <a:latin typeface="Arial" panose="020B0604020202020204" pitchFamily="34" charset="0"/>
              <a:cs typeface="Arial" panose="020B0604020202020204" pitchFamily="34" charset="0"/>
            </a:endParaRPr>
          </a:p>
          <a:p>
            <a:pPr indent="-514350" algn="r">
              <a:defRPr/>
            </a:pPr>
            <a:r>
              <a:rPr lang="pt-BR" sz="2800" b="1" dirty="0" smtClean="0">
                <a:solidFill>
                  <a:srgbClr val="000000"/>
                </a:solidFill>
                <a:latin typeface="Arial" panose="020B0604020202020204" pitchFamily="34" charset="0"/>
                <a:cs typeface="Arial" panose="020B0604020202020204" pitchFamily="34" charset="0"/>
              </a:rPr>
              <a:t>FELIPE MACIEL P. BARROS*</a:t>
            </a:r>
          </a:p>
          <a:p>
            <a:pPr indent="-514350" algn="ctr">
              <a:defRPr/>
            </a:pPr>
            <a:endParaRPr lang="pt-BR" sz="2800" b="1" dirty="0" smtClean="0">
              <a:solidFill>
                <a:srgbClr val="000000"/>
              </a:solidFill>
              <a:latin typeface="Arial" panose="020B0604020202020204" pitchFamily="34" charset="0"/>
              <a:cs typeface="Arial" panose="020B0604020202020204" pitchFamily="34" charset="0"/>
            </a:endParaRPr>
          </a:p>
          <a:p>
            <a:pPr indent="-514350" algn="ctr">
              <a:defRPr/>
            </a:pPr>
            <a:endParaRPr lang="pt-BR" sz="2800" b="1" dirty="0" smtClean="0">
              <a:solidFill>
                <a:srgbClr val="000000"/>
              </a:solidFill>
              <a:latin typeface="Arial" panose="020B0604020202020204" pitchFamily="34" charset="0"/>
              <a:cs typeface="Arial" panose="020B0604020202020204" pitchFamily="34" charset="0"/>
            </a:endParaRPr>
          </a:p>
          <a:p>
            <a:pPr algn="just">
              <a:defRPr/>
            </a:pPr>
            <a:endParaRPr lang="pt-BR" sz="2800" dirty="0" smtClean="0">
              <a:solidFill>
                <a:srgbClr val="000000"/>
              </a:solidFill>
              <a:latin typeface="Arial" panose="020B0604020202020204" pitchFamily="34" charset="0"/>
              <a:cs typeface="Arial" panose="020B0604020202020204" pitchFamily="34" charset="0"/>
            </a:endParaRPr>
          </a:p>
          <a:p>
            <a:pPr algn="just">
              <a:defRPr/>
            </a:pPr>
            <a:r>
              <a:rPr lang="pt-BR" sz="2000" dirty="0" smtClean="0">
                <a:solidFill>
                  <a:srgbClr val="000000"/>
                </a:solidFill>
                <a:latin typeface="Arial" panose="020B0604020202020204" pitchFamily="34" charset="0"/>
                <a:cs typeface="Arial" panose="020B0604020202020204" pitchFamily="34" charset="0"/>
              </a:rPr>
              <a:t>* Advogado, Sócio do “Freire Pignataro Advogados Associados”. Assessor Jurídico do Município de Natal/RN. Especialista e Mestre em Direito Constitucional (UFRN). Professor dos cursos graduação do UNI-RN e de Pós-Graduação do UNI-RN, UFRN e Estácio. Presidente do Instituto Potiguar de Direito Processual Civil – IPPC. Membro Associado da Associação Brasileira de Direito Processual (ABDOPro). </a:t>
            </a:r>
          </a:p>
          <a:p>
            <a:pPr algn="just">
              <a:buFont typeface="Wingdings" pitchFamily="2" charset="2"/>
              <a:buNone/>
              <a:defRPr/>
            </a:pPr>
            <a:endParaRPr lang="pt-BR" sz="2800" dirty="0" smtClean="0">
              <a:solidFill>
                <a:srgbClr val="000000"/>
              </a:solidFill>
            </a:endParaRPr>
          </a:p>
          <a:p>
            <a:pPr algn="just">
              <a:buFont typeface="Wingdings" pitchFamily="2" charset="2"/>
              <a:buNone/>
              <a:defRPr/>
            </a:pPr>
            <a:endParaRPr lang="pt-BR" sz="2800" dirty="0" smtClean="0">
              <a:solidFill>
                <a:srgbClr val="000000"/>
              </a:solidFill>
            </a:endParaRPr>
          </a:p>
          <a:p>
            <a:pPr algn="just">
              <a:buFont typeface="Wingdings" pitchFamily="2" charset="2"/>
              <a:buNone/>
              <a:defRPr/>
            </a:pPr>
            <a:endParaRPr lang="pt-BR" sz="2800" dirty="0" smtClean="0">
              <a:solidFill>
                <a:srgbClr val="000000"/>
              </a:solidFill>
            </a:endParaRPr>
          </a:p>
          <a:p>
            <a:pPr algn="just">
              <a:buFont typeface="Wingdings" pitchFamily="2" charset="2"/>
              <a:buNone/>
              <a:defRPr/>
            </a:pPr>
            <a:r>
              <a:rPr lang="pt-BR" sz="2800" dirty="0" smtClean="0">
                <a:solidFill>
                  <a:srgbClr val="000000"/>
                </a:solidFill>
              </a:rPr>
              <a:t> </a:t>
            </a:r>
          </a:p>
          <a:p>
            <a:pPr algn="just">
              <a:buFont typeface="Wingdings" pitchFamily="2" charset="2"/>
              <a:buNone/>
              <a:defRPr/>
            </a:pPr>
            <a:endParaRPr lang="pt-BR" sz="2800" dirty="0" smtClean="0">
              <a:solidFill>
                <a:srgbClr val="000000"/>
              </a:solidFill>
            </a:endParaRPr>
          </a:p>
          <a:p>
            <a:pPr algn="just"/>
            <a:endParaRPr lang="pt-BR" sz="2800" dirty="0">
              <a:solidFill>
                <a:srgbClr val="000000"/>
              </a:solidFill>
            </a:endParaRPr>
          </a:p>
          <a:p>
            <a:pPr>
              <a:buFont typeface="Wingdings" pitchFamily="2" charset="2"/>
              <a:buNone/>
            </a:pPr>
            <a:endParaRPr lang="pt-BR" sz="2800" b="1" dirty="0">
              <a:solidFill>
                <a:srgbClr val="000000"/>
              </a:solidFill>
            </a:endParaRPr>
          </a:p>
        </p:txBody>
      </p:sp>
    </p:spTree>
    <p:extLst>
      <p:ext uri="{BB962C8B-B14F-4D97-AF65-F5344CB8AC3E}">
        <p14:creationId xmlns:p14="http://schemas.microsoft.com/office/powerpoint/2010/main" val="161347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216816396"/>
              </p:ext>
            </p:extLst>
          </p:nvPr>
        </p:nvGraphicFramePr>
        <p:xfrm>
          <a:off x="395536" y="116632"/>
          <a:ext cx="8520608"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4919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8109912"/>
          </a:xfrm>
          <a:prstGeom prst="rect">
            <a:avLst/>
          </a:prstGeom>
        </p:spPr>
        <p:txBody>
          <a:bodyPr wrap="square">
            <a:spAutoFit/>
          </a:bodyPr>
          <a:lstStyle/>
          <a:p>
            <a:pPr algn="just"/>
            <a:r>
              <a:rPr lang="pt-BR" sz="2800" b="1" cap="all" dirty="0" smtClean="0"/>
              <a:t>3. DEMARCAÇÃO URBANÍSTICA  (ARTS.  19 A 22). </a:t>
            </a:r>
          </a:p>
          <a:p>
            <a:pPr algn="just"/>
            <a:endParaRPr lang="pt-BR" sz="2800" b="1" cap="all" dirty="0"/>
          </a:p>
          <a:p>
            <a:pPr algn="just"/>
            <a:r>
              <a:rPr lang="pt-BR" sz="2800" dirty="0" smtClean="0">
                <a:sym typeface="Wingdings" pitchFamily="2" charset="2"/>
              </a:rPr>
              <a:t> </a:t>
            </a:r>
            <a:r>
              <a:rPr lang="pt-BR" sz="2800" dirty="0" smtClean="0"/>
              <a:t>O </a:t>
            </a:r>
            <a:r>
              <a:rPr lang="pt-BR" sz="2800" dirty="0"/>
              <a:t>auto de demarcação urbanística deve ser instruído com os seguintes documentos: </a:t>
            </a:r>
            <a:endParaRPr lang="pt-BR" sz="2800" dirty="0" smtClean="0"/>
          </a:p>
          <a:p>
            <a:pPr algn="just"/>
            <a:endParaRPr lang="pt-BR" sz="2800" dirty="0"/>
          </a:p>
          <a:p>
            <a:pPr algn="just"/>
            <a:r>
              <a:rPr lang="pt-BR" sz="2800" dirty="0"/>
              <a:t>I - planta e memorial descritivo da área a ser regularizada, nos quais constem suas medidas perimetrais, área total, confrontantes, coordenadas georreferenciadas dos vértices definidores de seus limites, números das matrículas ou transcrições atingidas, indicação dos proprietários identificados e ocorrência de situações de domínio privado com proprietários não identificados em razão de descrições imprecisas dos registros anteriores;  </a:t>
            </a:r>
          </a:p>
          <a:p>
            <a:pPr algn="just"/>
            <a:r>
              <a:rPr lang="pt-BR" sz="2800" dirty="0"/>
              <a:t>II - planta de sobreposição do imóvel demarcado com a situação da área constante do registro de imóveis.  </a:t>
            </a:r>
            <a:r>
              <a:rPr lang="pt-BR" sz="3200" dirty="0"/>
              <a:t> </a:t>
            </a:r>
          </a:p>
          <a:p>
            <a:pPr algn="just"/>
            <a:endParaRPr lang="pt-BR" sz="3200" dirty="0"/>
          </a:p>
          <a:p>
            <a:pPr algn="just"/>
            <a:endParaRPr lang="pt-BR" sz="3000" dirty="0"/>
          </a:p>
          <a:p>
            <a:pPr algn="just">
              <a:spcBef>
                <a:spcPts val="600"/>
              </a:spcBef>
            </a:pPr>
            <a:r>
              <a:rPr lang="pt-BR" sz="3000" dirty="0"/>
              <a:t> </a:t>
            </a:r>
          </a:p>
        </p:txBody>
      </p:sp>
    </p:spTree>
    <p:extLst>
      <p:ext uri="{BB962C8B-B14F-4D97-AF65-F5344CB8AC3E}">
        <p14:creationId xmlns:p14="http://schemas.microsoft.com/office/powerpoint/2010/main" val="1951981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248138"/>
          </a:xfrm>
          <a:prstGeom prst="rect">
            <a:avLst/>
          </a:prstGeom>
        </p:spPr>
        <p:txBody>
          <a:bodyPr wrap="square">
            <a:spAutoFit/>
          </a:bodyPr>
          <a:lstStyle/>
          <a:p>
            <a:pPr algn="just"/>
            <a:r>
              <a:rPr lang="pt-BR" sz="2800" dirty="0" smtClean="0">
                <a:sym typeface="Wingdings" pitchFamily="2" charset="2"/>
              </a:rPr>
              <a:t> </a:t>
            </a:r>
            <a:r>
              <a:rPr lang="pt-BR" sz="2800" dirty="0" smtClean="0"/>
              <a:t>O </a:t>
            </a:r>
            <a:r>
              <a:rPr lang="pt-BR" sz="2800" dirty="0"/>
              <a:t>poder público notificará os titulares de domínio e os confrontantes da área demarcada, pessoalmente ou por via postal, com aviso de recebimento, no endereço que constar da matrícula ou da transcrição, para que estes, querendo, apresentem impugnação à demarcação urbanística, no prazo comum de trinta dias.  </a:t>
            </a:r>
            <a:endParaRPr lang="pt-BR" sz="2800" dirty="0" smtClean="0"/>
          </a:p>
          <a:p>
            <a:pPr algn="just"/>
            <a:endParaRPr lang="pt-BR" sz="2800" dirty="0" smtClean="0"/>
          </a:p>
          <a:p>
            <a:pPr algn="just"/>
            <a:r>
              <a:rPr lang="pt-BR" sz="2800" dirty="0" smtClean="0"/>
              <a:t>- </a:t>
            </a:r>
            <a:r>
              <a:rPr lang="pt-BR" sz="2800" dirty="0"/>
              <a:t>Eventuais titulares de domínio ou confrontantes não identificados, ou não encontrados ou que recusarem o recebimento da notificação por via postal, serão notificados por edital, para que, querendo, apresentem impugnação à demarcação urbanística, no prazo comum de trinta dias.    </a:t>
            </a:r>
            <a:r>
              <a:rPr lang="pt-BR" sz="3200" dirty="0"/>
              <a:t> </a:t>
            </a:r>
          </a:p>
          <a:p>
            <a:pPr algn="just"/>
            <a:endParaRPr lang="pt-BR" sz="3200" dirty="0"/>
          </a:p>
          <a:p>
            <a:pPr algn="just"/>
            <a:endParaRPr lang="pt-BR" sz="3000" dirty="0"/>
          </a:p>
          <a:p>
            <a:pPr algn="just">
              <a:spcBef>
                <a:spcPts val="600"/>
              </a:spcBef>
            </a:pPr>
            <a:r>
              <a:rPr lang="pt-BR" sz="3000" dirty="0"/>
              <a:t> </a:t>
            </a:r>
          </a:p>
        </p:txBody>
      </p:sp>
    </p:spTree>
    <p:extLst>
      <p:ext uri="{BB962C8B-B14F-4D97-AF65-F5344CB8AC3E}">
        <p14:creationId xmlns:p14="http://schemas.microsoft.com/office/powerpoint/2010/main" val="119566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248138"/>
          </a:xfrm>
          <a:prstGeom prst="rect">
            <a:avLst/>
          </a:prstGeom>
        </p:spPr>
        <p:txBody>
          <a:bodyPr wrap="square">
            <a:spAutoFit/>
          </a:bodyPr>
          <a:lstStyle/>
          <a:p>
            <a:pPr algn="just"/>
            <a:r>
              <a:rPr lang="pt-BR" sz="2800" dirty="0" smtClean="0"/>
              <a:t>- A </a:t>
            </a:r>
            <a:r>
              <a:rPr lang="pt-BR" sz="2800" dirty="0"/>
              <a:t>ausência de manifestação dos indicados neste artigo será interpretada como concordância com a demarcação urbanística.  </a:t>
            </a:r>
            <a:endParaRPr lang="pt-BR" sz="2800" dirty="0" smtClean="0"/>
          </a:p>
          <a:p>
            <a:pPr algn="just"/>
            <a:endParaRPr lang="pt-BR" sz="2800" dirty="0" smtClean="0"/>
          </a:p>
          <a:p>
            <a:pPr algn="just"/>
            <a:r>
              <a:rPr lang="pt-BR" sz="2800" dirty="0" smtClean="0"/>
              <a:t>- Se </a:t>
            </a:r>
            <a:r>
              <a:rPr lang="pt-BR" sz="2800" dirty="0"/>
              <a:t>houver impugnação apenas em relação à parcela da área objeto do auto de demarcação urbanística, é facultado ao poder público prosseguir com o procedimento em relação à parcela não impugnada. </a:t>
            </a:r>
            <a:endParaRPr lang="pt-BR" sz="2800" dirty="0" smtClean="0"/>
          </a:p>
          <a:p>
            <a:pPr algn="just"/>
            <a:endParaRPr lang="pt-BR" sz="2800" dirty="0" smtClean="0"/>
          </a:p>
          <a:p>
            <a:pPr algn="just"/>
            <a:r>
              <a:rPr lang="pt-BR" sz="2800" dirty="0" smtClean="0"/>
              <a:t>-  </a:t>
            </a:r>
            <a:r>
              <a:rPr lang="pt-BR" sz="2800" dirty="0"/>
              <a:t>critério do poder público municipal, as medidas de que trata este artigo poderão ser realizadas pelo registro de imóveis do local do núcleo urbano informal a ser regularizado. </a:t>
            </a:r>
            <a:r>
              <a:rPr lang="pt-BR" sz="2800" dirty="0" smtClean="0"/>
              <a:t> </a:t>
            </a:r>
            <a:r>
              <a:rPr lang="pt-BR" sz="2800" dirty="0"/>
              <a:t>  </a:t>
            </a:r>
            <a:r>
              <a:rPr lang="pt-BR" sz="3200" dirty="0"/>
              <a:t> </a:t>
            </a:r>
          </a:p>
          <a:p>
            <a:pPr algn="just"/>
            <a:endParaRPr lang="pt-BR" sz="3200" dirty="0"/>
          </a:p>
          <a:p>
            <a:pPr algn="just"/>
            <a:r>
              <a:rPr lang="pt-BR" sz="3000" dirty="0" smtClean="0"/>
              <a:t>- Alternativa: composição de conflitos</a:t>
            </a:r>
            <a:endParaRPr lang="pt-BR" sz="3000" dirty="0"/>
          </a:p>
          <a:p>
            <a:pPr algn="just">
              <a:spcBef>
                <a:spcPts val="600"/>
              </a:spcBef>
            </a:pPr>
            <a:r>
              <a:rPr lang="pt-BR" sz="3000" dirty="0"/>
              <a:t> </a:t>
            </a:r>
          </a:p>
        </p:txBody>
      </p:sp>
    </p:spTree>
    <p:extLst>
      <p:ext uri="{BB962C8B-B14F-4D97-AF65-F5344CB8AC3E}">
        <p14:creationId xmlns:p14="http://schemas.microsoft.com/office/powerpoint/2010/main" val="3749415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5139869"/>
          </a:xfrm>
          <a:prstGeom prst="rect">
            <a:avLst/>
          </a:prstGeom>
        </p:spPr>
        <p:txBody>
          <a:bodyPr wrap="square">
            <a:spAutoFit/>
          </a:bodyPr>
          <a:lstStyle/>
          <a:p>
            <a:pPr algn="just">
              <a:spcBef>
                <a:spcPts val="600"/>
              </a:spcBef>
            </a:pPr>
            <a:r>
              <a:rPr lang="pt-BR" sz="3000" dirty="0" smtClean="0"/>
              <a:t>- </a:t>
            </a:r>
            <a:r>
              <a:rPr lang="pt-BR" sz="3200" dirty="0" smtClean="0"/>
              <a:t>Os </a:t>
            </a:r>
            <a:r>
              <a:rPr lang="pt-BR" sz="3200" dirty="0"/>
              <a:t>procedimentos da demarcação urbanística não constituem condição para o processamento e a efetivação da </a:t>
            </a:r>
            <a:r>
              <a:rPr lang="pt-BR" sz="3200" dirty="0" smtClean="0"/>
              <a:t>Reurb</a:t>
            </a:r>
            <a:r>
              <a:rPr lang="pt-BR" sz="3200" dirty="0"/>
              <a:t> </a:t>
            </a:r>
            <a:r>
              <a:rPr lang="pt-BR" sz="3200" dirty="0" smtClean="0"/>
              <a:t>(Art. 19, § 3º).</a:t>
            </a:r>
          </a:p>
          <a:p>
            <a:pPr algn="just">
              <a:spcBef>
                <a:spcPts val="600"/>
              </a:spcBef>
            </a:pPr>
            <a:endParaRPr lang="pt-BR" sz="3000" dirty="0" smtClean="0"/>
          </a:p>
          <a:p>
            <a:pPr algn="just">
              <a:spcBef>
                <a:spcPts val="600"/>
              </a:spcBef>
            </a:pPr>
            <a:r>
              <a:rPr lang="pt-BR" sz="3200" dirty="0" smtClean="0"/>
              <a:t>- Na </a:t>
            </a:r>
            <a:r>
              <a:rPr lang="pt-BR" sz="3200" dirty="0"/>
              <a:t>hipótese de o auto de demarcação urbanística incidir sobre imóveis ainda não matriculados, previamente à averbação, será aberta matrícula, que deverá refletir a situação registrada do imóvel, dispensadas a retificação do memorial descritivo e a apuração de área </a:t>
            </a:r>
            <a:r>
              <a:rPr lang="pt-BR" sz="3200" dirty="0" smtClean="0"/>
              <a:t>remanescente</a:t>
            </a:r>
            <a:r>
              <a:rPr lang="pt-BR" sz="3200" dirty="0"/>
              <a:t> </a:t>
            </a:r>
            <a:r>
              <a:rPr lang="pt-BR" sz="3200" dirty="0" smtClean="0"/>
              <a:t>(Art. 22, § 2º). </a:t>
            </a:r>
            <a:endParaRPr lang="pt-BR" sz="3000" dirty="0"/>
          </a:p>
        </p:txBody>
      </p:sp>
    </p:spTree>
    <p:extLst>
      <p:ext uri="{BB962C8B-B14F-4D97-AF65-F5344CB8AC3E}">
        <p14:creationId xmlns:p14="http://schemas.microsoft.com/office/powerpoint/2010/main" val="3212812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340197"/>
          </a:xfrm>
          <a:prstGeom prst="rect">
            <a:avLst/>
          </a:prstGeom>
        </p:spPr>
        <p:txBody>
          <a:bodyPr wrap="square">
            <a:spAutoFit/>
          </a:bodyPr>
          <a:lstStyle/>
          <a:p>
            <a:pPr algn="just"/>
            <a:r>
              <a:rPr lang="pt-BR" sz="3000" b="1" dirty="0" smtClean="0"/>
              <a:t>4. INSTAURAÇÃO DA REURB</a:t>
            </a:r>
          </a:p>
          <a:p>
            <a:pPr algn="just"/>
            <a:endParaRPr lang="pt-BR" sz="3000" dirty="0" smtClean="0"/>
          </a:p>
          <a:p>
            <a:pPr marL="514350" indent="-514350" algn="just">
              <a:buAutoNum type="alphaLcParenR"/>
            </a:pPr>
            <a:r>
              <a:rPr lang="pt-BR" sz="3000" b="1" dirty="0" smtClean="0"/>
              <a:t>Papel dos Municípios: </a:t>
            </a:r>
          </a:p>
          <a:p>
            <a:pPr algn="just"/>
            <a:endParaRPr lang="pt-BR" sz="3000" dirty="0" smtClean="0"/>
          </a:p>
          <a:p>
            <a:pPr algn="just"/>
            <a:r>
              <a:rPr lang="pt-BR" sz="3000" dirty="0"/>
              <a:t>A</a:t>
            </a:r>
            <a:r>
              <a:rPr lang="pt-BR" sz="3200" dirty="0" smtClean="0"/>
              <a:t>rt</a:t>
            </a:r>
            <a:r>
              <a:rPr lang="pt-BR" sz="3200" dirty="0"/>
              <a:t>. 30.  Compete aos Municípios nos quais estejam situados os núcleos urbanos informais a serem regularizados: </a:t>
            </a:r>
          </a:p>
          <a:p>
            <a:pPr algn="just"/>
            <a:r>
              <a:rPr lang="pt-BR" sz="3200" dirty="0"/>
              <a:t>I - classificar, caso a caso, as modalidades da Reurb; </a:t>
            </a:r>
          </a:p>
          <a:p>
            <a:pPr algn="just"/>
            <a:r>
              <a:rPr lang="pt-BR" sz="3200" dirty="0"/>
              <a:t>II - processar, analisar e aprovar os projetos de regularização fundiária; e </a:t>
            </a:r>
          </a:p>
          <a:p>
            <a:pPr algn="just"/>
            <a:r>
              <a:rPr lang="pt-BR" sz="3200" dirty="0"/>
              <a:t>III - emitir a CRF. </a:t>
            </a:r>
          </a:p>
          <a:p>
            <a:pPr algn="just"/>
            <a:endParaRPr lang="pt-BR" sz="3000" dirty="0"/>
          </a:p>
        </p:txBody>
      </p:sp>
    </p:spTree>
    <p:extLst>
      <p:ext uri="{BB962C8B-B14F-4D97-AF65-F5344CB8AC3E}">
        <p14:creationId xmlns:p14="http://schemas.microsoft.com/office/powerpoint/2010/main" val="287904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555641"/>
          </a:xfrm>
          <a:prstGeom prst="rect">
            <a:avLst/>
          </a:prstGeom>
        </p:spPr>
        <p:txBody>
          <a:bodyPr wrap="square">
            <a:spAutoFit/>
          </a:bodyPr>
          <a:lstStyle/>
          <a:p>
            <a:pPr algn="just"/>
            <a:r>
              <a:rPr lang="pt-BR" sz="3000" b="1" dirty="0" smtClean="0"/>
              <a:t>b) Buscas e notificações</a:t>
            </a:r>
          </a:p>
          <a:p>
            <a:pPr algn="just"/>
            <a:endParaRPr lang="pt-BR" sz="3000" b="1" dirty="0"/>
          </a:p>
          <a:p>
            <a:pPr algn="just"/>
            <a:r>
              <a:rPr lang="pt-BR" sz="3000" dirty="0"/>
              <a:t>Art. 31.  Instaurada a Reurb, o Município deverá proceder às buscas necessárias para determinar a titularidade do domínio dos imóveis onde está situado o núcleo urbano informal a ser regularizado. </a:t>
            </a:r>
            <a:endParaRPr lang="pt-BR" sz="3000" dirty="0" smtClean="0"/>
          </a:p>
          <a:p>
            <a:pPr algn="just"/>
            <a:endParaRPr lang="pt-BR" sz="3000" dirty="0"/>
          </a:p>
          <a:p>
            <a:pPr algn="just"/>
            <a:r>
              <a:rPr lang="pt-BR" sz="3000" dirty="0"/>
              <a:t>§ 1</a:t>
            </a:r>
            <a:r>
              <a:rPr lang="pt-BR" sz="3000" u="sng" baseline="30000" dirty="0"/>
              <a:t>o</a:t>
            </a:r>
            <a:r>
              <a:rPr lang="pt-BR" sz="3000" dirty="0"/>
              <a:t>  Tratando-se de imóveis públicos ou privados, caberá aos Municípios notificar os titulares de domínio, os responsáveis pela implantação do núcleo urbano informal, os confinantes e os terceiros eventualmente interessados, para, querendo, apresentar impugnação no prazo de trinta dias, contado da data de recebimento da notificação.  </a:t>
            </a:r>
          </a:p>
        </p:txBody>
      </p:sp>
    </p:spTree>
    <p:extLst>
      <p:ext uri="{BB962C8B-B14F-4D97-AF65-F5344CB8AC3E}">
        <p14:creationId xmlns:p14="http://schemas.microsoft.com/office/powerpoint/2010/main" val="3382917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924973"/>
          </a:xfrm>
          <a:prstGeom prst="rect">
            <a:avLst/>
          </a:prstGeom>
        </p:spPr>
        <p:txBody>
          <a:bodyPr wrap="square">
            <a:spAutoFit/>
          </a:bodyPr>
          <a:lstStyle/>
          <a:p>
            <a:pPr algn="just"/>
            <a:r>
              <a:rPr lang="pt-BR" sz="3200" dirty="0"/>
              <a:t>§ 9</a:t>
            </a:r>
            <a:r>
              <a:rPr lang="pt-BR" sz="3200" u="sng" baseline="30000" dirty="0"/>
              <a:t>o</a:t>
            </a:r>
            <a:r>
              <a:rPr lang="pt-BR" sz="3200" dirty="0"/>
              <a:t>  Fica dispensado o disposto neste artigo, caso adotados os procedimentos da demarcação urbanística.  </a:t>
            </a:r>
            <a:endParaRPr lang="pt-BR" sz="3200" dirty="0" smtClean="0"/>
          </a:p>
          <a:p>
            <a:pPr algn="just"/>
            <a:endParaRPr lang="pt-BR" sz="3200" dirty="0"/>
          </a:p>
          <a:p>
            <a:pPr algn="just"/>
            <a:r>
              <a:rPr lang="pt-BR" sz="3200" dirty="0" smtClean="0">
                <a:sym typeface="Wingdings" pitchFamily="2" charset="2"/>
              </a:rPr>
              <a:t> Há necessidade ou não da demarcação urbanística?</a:t>
            </a:r>
          </a:p>
          <a:p>
            <a:pPr algn="just"/>
            <a:endParaRPr lang="pt-BR" sz="3200" dirty="0" smtClean="0">
              <a:sym typeface="Wingdings" pitchFamily="2" charset="2"/>
            </a:endParaRPr>
          </a:p>
          <a:p>
            <a:pPr marL="457200" indent="-457200" algn="just">
              <a:buFont typeface="Wingdings"/>
              <a:buChar char="à"/>
            </a:pPr>
            <a:r>
              <a:rPr lang="pt-BR" sz="3200" dirty="0" smtClean="0">
                <a:sym typeface="Wingdings" pitchFamily="2" charset="2"/>
              </a:rPr>
              <a:t>Demarcação urbanística:</a:t>
            </a:r>
          </a:p>
          <a:p>
            <a:pPr algn="just"/>
            <a:endParaRPr lang="pt-BR" sz="3200" dirty="0">
              <a:sym typeface="Wingdings" pitchFamily="2" charset="2"/>
            </a:endParaRPr>
          </a:p>
          <a:p>
            <a:pPr algn="just"/>
            <a:r>
              <a:rPr lang="pt-BR" sz="3200" dirty="0" smtClean="0">
                <a:sym typeface="Wingdings" pitchFamily="2" charset="2"/>
              </a:rPr>
              <a:t>- Loteamento pré-existente: planta de sobreposição</a:t>
            </a:r>
          </a:p>
          <a:p>
            <a:pPr algn="just"/>
            <a:r>
              <a:rPr lang="pt-BR" sz="3200" dirty="0" smtClean="0">
                <a:sym typeface="Wingdings" pitchFamily="2" charset="2"/>
              </a:rPr>
              <a:t>- Áreas sem matrícula</a:t>
            </a:r>
          </a:p>
          <a:p>
            <a:pPr marL="457200" indent="-457200" algn="just">
              <a:buFontTx/>
              <a:buChar char="-"/>
            </a:pPr>
            <a:endParaRPr lang="pt-BR" sz="3200" dirty="0" smtClean="0">
              <a:sym typeface="Wingdings" pitchFamily="2" charset="2"/>
            </a:endParaRPr>
          </a:p>
          <a:p>
            <a:pPr algn="just"/>
            <a:endParaRPr lang="pt-BR" sz="3000" dirty="0" smtClean="0"/>
          </a:p>
          <a:p>
            <a:pPr algn="just"/>
            <a:endParaRPr lang="pt-BR" sz="3000" dirty="0"/>
          </a:p>
        </p:txBody>
      </p:sp>
    </p:spTree>
    <p:extLst>
      <p:ext uri="{BB962C8B-B14F-4D97-AF65-F5344CB8AC3E}">
        <p14:creationId xmlns:p14="http://schemas.microsoft.com/office/powerpoint/2010/main" val="3123788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494359"/>
          </a:xfrm>
          <a:prstGeom prst="rect">
            <a:avLst/>
          </a:prstGeom>
        </p:spPr>
        <p:txBody>
          <a:bodyPr wrap="square">
            <a:spAutoFit/>
          </a:bodyPr>
          <a:lstStyle/>
          <a:p>
            <a:pPr algn="just"/>
            <a:r>
              <a:rPr lang="pt-BR" sz="3200" b="1" cap="all" dirty="0" smtClean="0"/>
              <a:t>5. Legitimação </a:t>
            </a:r>
            <a:r>
              <a:rPr lang="pt-BR" sz="3200" b="1" cap="all" dirty="0"/>
              <a:t>fundiária x Legitimação de posse</a:t>
            </a:r>
            <a:endParaRPr lang="pt-BR" sz="3200" cap="all" dirty="0"/>
          </a:p>
          <a:p>
            <a:pPr algn="just"/>
            <a:r>
              <a:rPr lang="pt-BR" sz="3200" dirty="0"/>
              <a:t> </a:t>
            </a:r>
          </a:p>
          <a:p>
            <a:pPr algn="just"/>
            <a:r>
              <a:rPr lang="pt-BR" sz="3200" b="1" dirty="0"/>
              <a:t>a) legitimação fundiária (Lei 13.465/17, Art. 23</a:t>
            </a:r>
            <a:r>
              <a:rPr lang="pt-BR" sz="3200" b="1" dirty="0" smtClean="0"/>
              <a:t>):</a:t>
            </a:r>
            <a:r>
              <a:rPr lang="pt-BR" sz="3200" dirty="0" smtClean="0"/>
              <a:t> </a:t>
            </a:r>
            <a:r>
              <a:rPr lang="pt-BR" sz="3200" dirty="0"/>
              <a:t>forma originária de aquisição do direito real de propriedade conferido por ato do poder público, exclusivamente no âmbito da Reurb, àquele que detiver em área pública ou possuir em área privada, como sua, unidade imobiliária com destinação urbana, integrante de núcleo urbano informal consolidado existente em 22 de dezembro de 2016. </a:t>
            </a:r>
          </a:p>
          <a:p>
            <a:r>
              <a:rPr lang="pt-BR" sz="3200" dirty="0"/>
              <a:t> </a:t>
            </a:r>
          </a:p>
          <a:p>
            <a:pPr algn="just"/>
            <a:endParaRPr lang="pt-BR" sz="3000" dirty="0"/>
          </a:p>
          <a:p>
            <a:pPr algn="just">
              <a:spcBef>
                <a:spcPts val="600"/>
              </a:spcBef>
            </a:pPr>
            <a:r>
              <a:rPr lang="pt-BR" sz="3000" dirty="0"/>
              <a:t> </a:t>
            </a:r>
          </a:p>
        </p:txBody>
      </p:sp>
    </p:spTree>
    <p:extLst>
      <p:ext uri="{BB962C8B-B14F-4D97-AF65-F5344CB8AC3E}">
        <p14:creationId xmlns:p14="http://schemas.microsoft.com/office/powerpoint/2010/main" val="2414386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4247317"/>
          </a:xfrm>
          <a:prstGeom prst="rect">
            <a:avLst/>
          </a:prstGeom>
        </p:spPr>
        <p:txBody>
          <a:bodyPr wrap="square">
            <a:spAutoFit/>
          </a:bodyPr>
          <a:lstStyle/>
          <a:p>
            <a:pPr algn="just"/>
            <a:r>
              <a:rPr lang="pt-BR" sz="3000" dirty="0" smtClean="0"/>
              <a:t>- Requisitos</a:t>
            </a:r>
            <a:r>
              <a:rPr lang="pt-BR" sz="3000" dirty="0"/>
              <a:t>: I - o beneficiário não seja concessionário, foreiro ou proprietário de imóvel urbano ou rural; II - o beneficiário não tenha sido contemplado com legitimação de posse ou fundiária de imóvel urbano com a mesma finalidade, ainda que situado em núcleo urbano distinto; e III - em caso de imóvel urbano com finalidade não residencial, seja reconhecido pelo poder público o interesse público de sua ocupação.</a:t>
            </a:r>
          </a:p>
          <a:p>
            <a:pPr algn="just"/>
            <a:r>
              <a:rPr lang="pt-BR" sz="3000" dirty="0"/>
              <a:t> </a:t>
            </a:r>
          </a:p>
        </p:txBody>
      </p:sp>
    </p:spTree>
    <p:extLst>
      <p:ext uri="{BB962C8B-B14F-4D97-AF65-F5344CB8AC3E}">
        <p14:creationId xmlns:p14="http://schemas.microsoft.com/office/powerpoint/2010/main" val="2005392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404664"/>
            <a:ext cx="8712968" cy="6478697"/>
          </a:xfrm>
          <a:prstGeom prst="rect">
            <a:avLst/>
          </a:prstGeom>
        </p:spPr>
        <p:txBody>
          <a:bodyPr wrap="square">
            <a:spAutoFit/>
          </a:bodyPr>
          <a:lstStyle/>
          <a:p>
            <a:pPr algn="just"/>
            <a:r>
              <a:rPr lang="pt-BR" sz="3000" b="1" cap="all" dirty="0" smtClean="0">
                <a:latin typeface="+mj-lt"/>
              </a:rPr>
              <a:t>I - Irregularidade </a:t>
            </a:r>
            <a:r>
              <a:rPr lang="pt-BR" sz="3000" b="1" cap="all" dirty="0">
                <a:latin typeface="+mj-lt"/>
              </a:rPr>
              <a:t>fundiária e ocupação do solo urbano</a:t>
            </a:r>
            <a:endParaRPr lang="pt-BR" sz="3000" cap="all" dirty="0">
              <a:latin typeface="+mj-lt"/>
            </a:endParaRPr>
          </a:p>
          <a:p>
            <a:pPr algn="just"/>
            <a:r>
              <a:rPr lang="pt-BR" sz="3000" dirty="0">
                <a:latin typeface="+mj-lt"/>
              </a:rPr>
              <a:t> </a:t>
            </a:r>
          </a:p>
          <a:p>
            <a:pPr marL="457200" indent="-457200" algn="just">
              <a:spcBef>
                <a:spcPts val="600"/>
              </a:spcBef>
              <a:spcAft>
                <a:spcPts val="600"/>
              </a:spcAft>
              <a:buFontTx/>
              <a:buChar char="-"/>
            </a:pPr>
            <a:r>
              <a:rPr lang="pt-BR" sz="3000" dirty="0" smtClean="0">
                <a:latin typeface="+mj-lt"/>
              </a:rPr>
              <a:t>Assentamentos </a:t>
            </a:r>
            <a:r>
              <a:rPr lang="pt-BR" sz="3000" dirty="0">
                <a:latin typeface="+mj-lt"/>
              </a:rPr>
              <a:t>irregulares: parcelamentos informais ou </a:t>
            </a:r>
            <a:r>
              <a:rPr lang="pt-BR" sz="3000" dirty="0" smtClean="0">
                <a:latin typeface="+mj-lt"/>
              </a:rPr>
              <a:t>irregulares</a:t>
            </a:r>
          </a:p>
          <a:p>
            <a:pPr marL="457200" indent="-457200" algn="just">
              <a:spcBef>
                <a:spcPts val="600"/>
              </a:spcBef>
              <a:spcAft>
                <a:spcPts val="600"/>
              </a:spcAft>
              <a:buFontTx/>
              <a:buChar char="-"/>
            </a:pPr>
            <a:r>
              <a:rPr lang="pt-BR" sz="3000" dirty="0" smtClean="0">
                <a:latin typeface="+mj-lt"/>
              </a:rPr>
              <a:t>Cultura </a:t>
            </a:r>
            <a:r>
              <a:rPr lang="pt-BR" sz="3000" dirty="0">
                <a:latin typeface="+mj-lt"/>
              </a:rPr>
              <a:t>da “escritura particular</a:t>
            </a:r>
            <a:r>
              <a:rPr lang="pt-BR" sz="3000" dirty="0" smtClean="0">
                <a:latin typeface="+mj-lt"/>
              </a:rPr>
              <a:t>” </a:t>
            </a:r>
          </a:p>
          <a:p>
            <a:pPr marL="457200" indent="-457200" algn="just">
              <a:spcBef>
                <a:spcPts val="600"/>
              </a:spcBef>
              <a:spcAft>
                <a:spcPts val="600"/>
              </a:spcAft>
              <a:buFontTx/>
              <a:buChar char="-"/>
            </a:pPr>
            <a:r>
              <a:rPr lang="pt-BR" sz="3000" dirty="0" smtClean="0">
                <a:latin typeface="+mj-lt"/>
              </a:rPr>
              <a:t>Omissão do poder público quanto ao dever de fiscalização</a:t>
            </a:r>
          </a:p>
          <a:p>
            <a:pPr marL="457200" indent="-457200" algn="just">
              <a:spcBef>
                <a:spcPts val="600"/>
              </a:spcBef>
              <a:spcAft>
                <a:spcPts val="600"/>
              </a:spcAft>
              <a:buFontTx/>
              <a:buChar char="-"/>
            </a:pPr>
            <a:r>
              <a:rPr lang="pt-BR" sz="3000" dirty="0" smtClean="0">
                <a:latin typeface="+mj-lt"/>
              </a:rPr>
              <a:t>Importância </a:t>
            </a:r>
            <a:r>
              <a:rPr lang="pt-BR" sz="3000" dirty="0">
                <a:latin typeface="+mj-lt"/>
              </a:rPr>
              <a:t>da regularização fundiária: exercício do direito real </a:t>
            </a:r>
            <a:r>
              <a:rPr lang="pt-BR" sz="3000" dirty="0" smtClean="0">
                <a:latin typeface="+mj-lt"/>
              </a:rPr>
              <a:t>de </a:t>
            </a:r>
            <a:r>
              <a:rPr lang="pt-BR" sz="3000" dirty="0">
                <a:latin typeface="+mj-lt"/>
              </a:rPr>
              <a:t>forma plena e segurança na </a:t>
            </a:r>
            <a:r>
              <a:rPr lang="pt-BR" sz="3000" dirty="0" smtClean="0">
                <a:latin typeface="+mj-lt"/>
              </a:rPr>
              <a:t>posse</a:t>
            </a:r>
          </a:p>
          <a:p>
            <a:pPr algn="just">
              <a:spcBef>
                <a:spcPts val="600"/>
              </a:spcBef>
              <a:spcAft>
                <a:spcPts val="600"/>
              </a:spcAft>
            </a:pPr>
            <a:endParaRPr lang="pt-BR" sz="3000" dirty="0" smtClean="0">
              <a:latin typeface="+mj-lt"/>
            </a:endParaRPr>
          </a:p>
          <a:p>
            <a:pPr marL="457200" indent="-457200" algn="just">
              <a:spcBef>
                <a:spcPts val="600"/>
              </a:spcBef>
              <a:spcAft>
                <a:spcPts val="600"/>
              </a:spcAft>
              <a:buFontTx/>
              <a:buChar char="-"/>
            </a:pPr>
            <a:endParaRPr lang="pt-BR" sz="3000" dirty="0">
              <a:latin typeface="+mj-lt"/>
            </a:endParaRPr>
          </a:p>
        </p:txBody>
      </p:sp>
    </p:spTree>
    <p:extLst>
      <p:ext uri="{BB962C8B-B14F-4D97-AF65-F5344CB8AC3E}">
        <p14:creationId xmlns:p14="http://schemas.microsoft.com/office/powerpoint/2010/main" val="42342839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355586"/>
          </a:xfrm>
          <a:prstGeom prst="rect">
            <a:avLst/>
          </a:prstGeom>
        </p:spPr>
        <p:txBody>
          <a:bodyPr wrap="square">
            <a:spAutoFit/>
          </a:bodyPr>
          <a:lstStyle/>
          <a:p>
            <a:pPr algn="just">
              <a:spcBef>
                <a:spcPts val="600"/>
              </a:spcBef>
              <a:spcAft>
                <a:spcPts val="600"/>
              </a:spcAft>
            </a:pPr>
            <a:r>
              <a:rPr lang="pt-BR" sz="3200" dirty="0"/>
              <a:t>- </a:t>
            </a:r>
            <a:r>
              <a:rPr lang="pt-BR" sz="3000" dirty="0"/>
              <a:t>Por meio da legitimação fundiária, em qualquer das modalidades da Reurb, o ocupante adquire a unidade imobiliária com destinação urbana livre e desembaraçada de quaisquer ônus, direitos reais, gravames ou inscrições, eventualmente existentes em sua matrícula de origem, exceto quando disserem respeito ao próprio legitimado.</a:t>
            </a:r>
          </a:p>
          <a:p>
            <a:pPr algn="just">
              <a:spcBef>
                <a:spcPts val="600"/>
              </a:spcBef>
              <a:spcAft>
                <a:spcPts val="600"/>
              </a:spcAft>
            </a:pPr>
            <a:r>
              <a:rPr lang="pt-BR" sz="3000" dirty="0"/>
              <a:t>- Deverão ser transportadas as inscrições, as indisponibilidades ou os gravames existentes no registro da área maior originária para as matrículas das unidades imobiliárias que não houverem sido adquiridas por legitimação fundiária.</a:t>
            </a:r>
          </a:p>
          <a:p>
            <a:pPr algn="just"/>
            <a:r>
              <a:rPr lang="pt-BR" sz="3000" dirty="0"/>
              <a:t> </a:t>
            </a:r>
          </a:p>
        </p:txBody>
      </p:sp>
    </p:spTree>
    <p:extLst>
      <p:ext uri="{BB962C8B-B14F-4D97-AF65-F5344CB8AC3E}">
        <p14:creationId xmlns:p14="http://schemas.microsoft.com/office/powerpoint/2010/main" val="533151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017306"/>
          </a:xfrm>
          <a:prstGeom prst="rect">
            <a:avLst/>
          </a:prstGeom>
        </p:spPr>
        <p:txBody>
          <a:bodyPr wrap="square">
            <a:spAutoFit/>
          </a:bodyPr>
          <a:lstStyle/>
          <a:p>
            <a:pPr algn="just"/>
            <a:r>
              <a:rPr lang="pt-BR" sz="3000" b="1" dirty="0"/>
              <a:t>b) legitimação de posse (Lei 13.465/17, art. 25 e </a:t>
            </a:r>
            <a:r>
              <a:rPr lang="pt-BR" sz="3000" b="1" dirty="0" smtClean="0"/>
              <a:t>ss):</a:t>
            </a:r>
            <a:r>
              <a:rPr lang="pt-BR" sz="3000" dirty="0" smtClean="0"/>
              <a:t> </a:t>
            </a:r>
            <a:r>
              <a:rPr lang="pt-BR" sz="3000" dirty="0"/>
              <a:t>ato do poder público destinado a conferir título, por meio do qual fica reconhecida a posse de imóvel objeto da Reurb, conversível em aquisição de direito real de propriedade na forma desta Lei, com a identificação de seus ocupantes, do tempo da ocupação e da natureza da posse. </a:t>
            </a:r>
          </a:p>
          <a:p>
            <a:pPr algn="just"/>
            <a:r>
              <a:rPr lang="pt-BR" sz="3000" dirty="0"/>
              <a:t> </a:t>
            </a:r>
          </a:p>
          <a:p>
            <a:pPr algn="just"/>
            <a:r>
              <a:rPr lang="pt-BR" sz="3000" dirty="0" smtClean="0"/>
              <a:t>- A </a:t>
            </a:r>
            <a:r>
              <a:rPr lang="pt-BR" sz="3000" dirty="0"/>
              <a:t>legitimação de posse poderá ser transferida por </a:t>
            </a:r>
            <a:r>
              <a:rPr lang="pt-BR" sz="3000" b="1" i="1" dirty="0"/>
              <a:t>causa mortis</a:t>
            </a:r>
            <a:r>
              <a:rPr lang="pt-BR" sz="3000" b="1" dirty="0"/>
              <a:t> </a:t>
            </a:r>
            <a:r>
              <a:rPr lang="pt-BR" sz="3000" dirty="0"/>
              <a:t>ou por ato </a:t>
            </a:r>
            <a:r>
              <a:rPr lang="pt-BR" sz="3000" b="1" i="1" dirty="0"/>
              <a:t>inter vivos</a:t>
            </a:r>
            <a:r>
              <a:rPr lang="pt-BR" sz="3000" dirty="0"/>
              <a:t>. </a:t>
            </a:r>
          </a:p>
          <a:p>
            <a:pPr algn="just"/>
            <a:endParaRPr lang="pt-BR" sz="3000" dirty="0" smtClean="0"/>
          </a:p>
          <a:p>
            <a:pPr algn="just"/>
            <a:r>
              <a:rPr lang="pt-BR" sz="3000" dirty="0" smtClean="0"/>
              <a:t>- </a:t>
            </a:r>
            <a:r>
              <a:rPr lang="pt-BR" sz="3000" dirty="0"/>
              <a:t>A legitimação de posse não se aplica aos imóveis urbanos situados em área de titularidade do poder público.</a:t>
            </a:r>
          </a:p>
          <a:p>
            <a:pPr algn="just"/>
            <a:r>
              <a:rPr lang="pt-BR" sz="3000" dirty="0"/>
              <a:t> </a:t>
            </a:r>
          </a:p>
        </p:txBody>
      </p:sp>
    </p:spTree>
    <p:extLst>
      <p:ext uri="{BB962C8B-B14F-4D97-AF65-F5344CB8AC3E}">
        <p14:creationId xmlns:p14="http://schemas.microsoft.com/office/powerpoint/2010/main" val="2629283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4708981"/>
          </a:xfrm>
          <a:prstGeom prst="rect">
            <a:avLst/>
          </a:prstGeom>
        </p:spPr>
        <p:txBody>
          <a:bodyPr wrap="square">
            <a:spAutoFit/>
          </a:bodyPr>
          <a:lstStyle/>
          <a:p>
            <a:pPr algn="just"/>
            <a:endParaRPr lang="pt-BR" sz="3000" dirty="0" smtClean="0"/>
          </a:p>
          <a:p>
            <a:pPr algn="just"/>
            <a:r>
              <a:rPr lang="pt-BR" sz="3000" dirty="0" smtClean="0"/>
              <a:t>- </a:t>
            </a:r>
            <a:r>
              <a:rPr lang="pt-BR" sz="3000" dirty="0"/>
              <a:t>Sem prejuízo dos direitos decorrentes do exercício da posse mansa e pacífica no tempo, aquele em cujo favor for expedido título de legitimação de posse, decorrido o prazo de cinco anos de seu registro, terá a conversão automática dele em título de propriedade, desde que atendidos os termos e as condições da usucapião especial urbana,  independentemente de prévia provocação ou prática de ato registral (Art. 26).</a:t>
            </a:r>
          </a:p>
          <a:p>
            <a:pPr algn="just"/>
            <a:r>
              <a:rPr lang="pt-BR" sz="3000" dirty="0"/>
              <a:t> </a:t>
            </a:r>
          </a:p>
        </p:txBody>
      </p:sp>
    </p:spTree>
    <p:extLst>
      <p:ext uri="{BB962C8B-B14F-4D97-AF65-F5344CB8AC3E}">
        <p14:creationId xmlns:p14="http://schemas.microsoft.com/office/powerpoint/2010/main" val="16399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555641"/>
          </a:xfrm>
          <a:prstGeom prst="rect">
            <a:avLst/>
          </a:prstGeom>
        </p:spPr>
        <p:txBody>
          <a:bodyPr wrap="square">
            <a:spAutoFit/>
          </a:bodyPr>
          <a:lstStyle/>
          <a:p>
            <a:pPr algn="just"/>
            <a:r>
              <a:rPr lang="pt-BR" sz="2800" b="1" dirty="0" smtClean="0"/>
              <a:t>6. PROJETO DE REGULARIZAÇÃO FUNDIÁRIA</a:t>
            </a:r>
            <a:endParaRPr lang="pt-BR" sz="2800" dirty="0" smtClean="0"/>
          </a:p>
          <a:p>
            <a:pPr algn="just"/>
            <a:endParaRPr lang="pt-BR" sz="2800" b="1" dirty="0" smtClean="0"/>
          </a:p>
          <a:p>
            <a:pPr algn="just"/>
            <a:r>
              <a:rPr lang="pt-BR" sz="2800" b="1" dirty="0" smtClean="0"/>
              <a:t>a) Conteúdo mínimo (Art. 35)</a:t>
            </a:r>
          </a:p>
          <a:p>
            <a:pPr algn="just"/>
            <a:endParaRPr lang="pt-BR" sz="2800" b="1" dirty="0" smtClean="0"/>
          </a:p>
          <a:p>
            <a:pPr algn="just"/>
            <a:r>
              <a:rPr lang="pt-BR" sz="2800" dirty="0"/>
              <a:t>I - levantamento planialtimétrico e cadastral, com georreferenciamento, subscrito por profissional competente, acompanhado de Anotação de Responsabilidade Técnica (ART) ou Registro de Responsabilidade Técnica (RRT), que demonstrará as unidades, as construções, o sistema viário, as áreas públicas, os acidentes geográficos e os demais elementos caracterizadores do núcleo a ser regularizado;  </a:t>
            </a:r>
          </a:p>
          <a:p>
            <a:pPr algn="just"/>
            <a:r>
              <a:rPr lang="pt-BR" sz="2800" dirty="0"/>
              <a:t>II - planta do perímetro do núcleo urbano informal com demonstração das matrículas ou transcrições atingidas, quando for possível; </a:t>
            </a:r>
          </a:p>
        </p:txBody>
      </p:sp>
    </p:spTree>
    <p:extLst>
      <p:ext uri="{BB962C8B-B14F-4D97-AF65-F5344CB8AC3E}">
        <p14:creationId xmlns:p14="http://schemas.microsoft.com/office/powerpoint/2010/main" val="1704711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417415"/>
          </a:xfrm>
          <a:prstGeom prst="rect">
            <a:avLst/>
          </a:prstGeom>
        </p:spPr>
        <p:txBody>
          <a:bodyPr wrap="square">
            <a:spAutoFit/>
          </a:bodyPr>
          <a:lstStyle/>
          <a:p>
            <a:pPr algn="just"/>
            <a:r>
              <a:rPr lang="pt-BR" sz="2800" dirty="0" smtClean="0"/>
              <a:t>III </a:t>
            </a:r>
            <a:r>
              <a:rPr lang="pt-BR" sz="2800" dirty="0"/>
              <a:t>- estudo preliminar das desconformidades e da situação jurídica, urbanística e ambiental;  </a:t>
            </a:r>
          </a:p>
          <a:p>
            <a:pPr algn="just"/>
            <a:r>
              <a:rPr lang="pt-BR" sz="2800" dirty="0"/>
              <a:t>IV - projeto urbanístico; </a:t>
            </a:r>
          </a:p>
          <a:p>
            <a:pPr algn="just"/>
            <a:r>
              <a:rPr lang="pt-BR" sz="2800" dirty="0"/>
              <a:t>V - memoriais descritivos; </a:t>
            </a:r>
          </a:p>
          <a:p>
            <a:pPr algn="just"/>
            <a:r>
              <a:rPr lang="pt-BR" sz="2800" dirty="0"/>
              <a:t>VI - proposta de soluções para questões ambientais, urbanísticas e de reassentamento dos ocupantes, quando for o caso; </a:t>
            </a:r>
          </a:p>
          <a:p>
            <a:pPr algn="just"/>
            <a:r>
              <a:rPr lang="pt-BR" sz="2800" dirty="0"/>
              <a:t>VII - estudo técnico para situação de risco, quando for o caso;  </a:t>
            </a:r>
          </a:p>
          <a:p>
            <a:pPr algn="just"/>
            <a:r>
              <a:rPr lang="pt-BR" sz="2800" dirty="0"/>
              <a:t>VIII - estudo técnico ambiental, para os fins previstos nesta Lei, quando for o caso; </a:t>
            </a:r>
          </a:p>
          <a:p>
            <a:pPr algn="just"/>
            <a:endParaRPr lang="pt-BR" sz="2800" b="1" dirty="0" smtClean="0"/>
          </a:p>
          <a:p>
            <a:pPr algn="just"/>
            <a:endParaRPr lang="pt-BR" sz="2800" b="1" dirty="0" smtClean="0"/>
          </a:p>
          <a:p>
            <a:pPr algn="just"/>
            <a:endParaRPr lang="pt-BR" sz="2800" b="1" dirty="0" smtClean="0"/>
          </a:p>
          <a:p>
            <a:pPr algn="just"/>
            <a:endParaRPr lang="pt-BR" sz="2800" dirty="0"/>
          </a:p>
          <a:p>
            <a:pPr algn="just"/>
            <a:endParaRPr lang="pt-BR" sz="2800" dirty="0"/>
          </a:p>
          <a:p>
            <a:pPr algn="just"/>
            <a:r>
              <a:rPr lang="pt-BR" sz="2800" dirty="0"/>
              <a:t> </a:t>
            </a:r>
          </a:p>
        </p:txBody>
      </p:sp>
    </p:spTree>
    <p:extLst>
      <p:ext uri="{BB962C8B-B14F-4D97-AF65-F5344CB8AC3E}">
        <p14:creationId xmlns:p14="http://schemas.microsoft.com/office/powerpoint/2010/main" val="2684316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8710077"/>
          </a:xfrm>
          <a:prstGeom prst="rect">
            <a:avLst/>
          </a:prstGeom>
        </p:spPr>
        <p:txBody>
          <a:bodyPr wrap="square">
            <a:spAutoFit/>
          </a:bodyPr>
          <a:lstStyle/>
          <a:p>
            <a:pPr algn="just"/>
            <a:r>
              <a:rPr lang="pt-BR" sz="2800" dirty="0" smtClean="0"/>
              <a:t>IX - cronograma físico de serviços e implantação de obras de infraestrutura essencial, compensações urbanísticas, ambientais e outras, quando houver, definidas por ocasião da aprovação do projeto de regularização fundiária; e </a:t>
            </a:r>
          </a:p>
          <a:p>
            <a:pPr algn="just"/>
            <a:r>
              <a:rPr lang="pt-BR" sz="2800" dirty="0" smtClean="0"/>
              <a:t>X - termo de compromisso a ser assinado pelos responsáveis, públicos ou privados, pelo cumprimento do cronograma físico definido no inciso IX deste artigo.</a:t>
            </a:r>
          </a:p>
          <a:p>
            <a:pPr algn="just"/>
            <a:endParaRPr lang="pt-BR" sz="2800" dirty="0"/>
          </a:p>
          <a:p>
            <a:pPr algn="just"/>
            <a:r>
              <a:rPr lang="pt-BR" sz="2800" dirty="0"/>
              <a:t>Parágrafo único.  O projeto de regularização fundiária deverá considerar as características da ocupação e da área ocupada para definir parâmetros urbanísticos e ambientais específicos, além de identificar os lotes, as vias de circulação e as áreas destinadas a uso público, quando for o caso.  </a:t>
            </a:r>
            <a:endParaRPr lang="pt-BR" sz="2800" dirty="0" smtClean="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2766299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124754"/>
          </a:xfrm>
          <a:prstGeom prst="rect">
            <a:avLst/>
          </a:prstGeom>
        </p:spPr>
        <p:txBody>
          <a:bodyPr wrap="square">
            <a:spAutoFit/>
          </a:bodyPr>
          <a:lstStyle/>
          <a:p>
            <a:pPr algn="just"/>
            <a:r>
              <a:rPr lang="pt-BR" sz="2800" b="1" dirty="0" smtClean="0"/>
              <a:t>b) Conteúdo do projeto urbanístico (indicação):</a:t>
            </a:r>
          </a:p>
          <a:p>
            <a:pPr algn="just"/>
            <a:endParaRPr lang="pt-BR" sz="2800" dirty="0"/>
          </a:p>
          <a:p>
            <a:pPr algn="just"/>
            <a:r>
              <a:rPr lang="pt-BR" sz="2800" dirty="0" smtClean="0"/>
              <a:t>I </a:t>
            </a:r>
            <a:r>
              <a:rPr lang="pt-BR" sz="2800" dirty="0"/>
              <a:t>- das áreas ocupadas, do sistema viário e das unidades imobiliárias, existentes ou projetadas; </a:t>
            </a:r>
          </a:p>
          <a:p>
            <a:pPr algn="just"/>
            <a:r>
              <a:rPr lang="pt-BR" sz="2800" dirty="0"/>
              <a:t>II - das unidades imobiliárias a serem regularizadas, suas características, área, confrontações, localização, nome do logradouro e número de sua designação cadastral, se houver; </a:t>
            </a:r>
          </a:p>
          <a:p>
            <a:pPr algn="just"/>
            <a:r>
              <a:rPr lang="pt-BR" sz="2800" dirty="0"/>
              <a:t>III - quando for o caso, das quadras e suas subdivisões em lotes ou as frações ideais vinculadas à unidade regularizada; </a:t>
            </a:r>
          </a:p>
          <a:p>
            <a:pPr algn="just"/>
            <a:r>
              <a:rPr lang="pt-BR" sz="2800" dirty="0"/>
              <a:t>IV - dos logradouros, espaços livres, áreas destinadas a edifícios públicos e outros equipamentos urbanos, quando houver; </a:t>
            </a:r>
          </a:p>
        </p:txBody>
      </p:sp>
    </p:spTree>
    <p:extLst>
      <p:ext uri="{BB962C8B-B14F-4D97-AF65-F5344CB8AC3E}">
        <p14:creationId xmlns:p14="http://schemas.microsoft.com/office/powerpoint/2010/main" val="178109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417415"/>
          </a:xfrm>
          <a:prstGeom prst="rect">
            <a:avLst/>
          </a:prstGeom>
        </p:spPr>
        <p:txBody>
          <a:bodyPr wrap="square">
            <a:spAutoFit/>
          </a:bodyPr>
          <a:lstStyle/>
          <a:p>
            <a:pPr algn="just"/>
            <a:r>
              <a:rPr lang="pt-BR" sz="2800" dirty="0" smtClean="0"/>
              <a:t>V - de eventuais áreas já usucapidas;  </a:t>
            </a:r>
          </a:p>
          <a:p>
            <a:pPr algn="just"/>
            <a:r>
              <a:rPr lang="pt-BR" sz="2800" dirty="0" smtClean="0"/>
              <a:t>VI - das medidas de adequação para correção das desconformidades, quando necessárias; </a:t>
            </a:r>
          </a:p>
          <a:p>
            <a:pPr algn="just"/>
            <a:r>
              <a:rPr lang="pt-BR" sz="2800" dirty="0" smtClean="0"/>
              <a:t>VII - das medidas de adequação da mobilidade, acessibilidade, infraestrutura e relocação de edificações, quando necessárias; </a:t>
            </a:r>
          </a:p>
          <a:p>
            <a:pPr algn="just"/>
            <a:r>
              <a:rPr lang="pt-BR" sz="2800" dirty="0" smtClean="0"/>
              <a:t>VIII - das obras de infraestrutura essencial, quando necessárias; </a:t>
            </a:r>
          </a:p>
          <a:p>
            <a:pPr algn="just"/>
            <a:r>
              <a:rPr lang="pt-BR" sz="2800" dirty="0" smtClean="0"/>
              <a:t>IX - de outros requisitos que sejam definidos pelo Município. </a:t>
            </a:r>
          </a:p>
          <a:p>
            <a:pPr algn="just"/>
            <a:r>
              <a:rPr lang="pt-BR" sz="2800" dirty="0" smtClean="0"/>
              <a:t> </a:t>
            </a:r>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433212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7848302"/>
          </a:xfrm>
          <a:prstGeom prst="rect">
            <a:avLst/>
          </a:prstGeom>
        </p:spPr>
        <p:txBody>
          <a:bodyPr wrap="square">
            <a:spAutoFit/>
          </a:bodyPr>
          <a:lstStyle/>
          <a:p>
            <a:pPr algn="just"/>
            <a:r>
              <a:rPr lang="pt-BR" sz="2800" b="1" dirty="0" smtClean="0">
                <a:sym typeface="Wingdings" pitchFamily="2" charset="2"/>
              </a:rPr>
              <a:t> </a:t>
            </a:r>
            <a:r>
              <a:rPr lang="pt-BR" sz="2800" dirty="0"/>
              <a:t>Para fins desta Lei, considera-se infraestrutura essencial os seguintes equipamentos:  </a:t>
            </a:r>
          </a:p>
          <a:p>
            <a:pPr algn="just"/>
            <a:endParaRPr lang="pt-BR" sz="2800" dirty="0" smtClean="0"/>
          </a:p>
          <a:p>
            <a:pPr algn="just"/>
            <a:r>
              <a:rPr lang="pt-BR" sz="2800" dirty="0" smtClean="0"/>
              <a:t>I </a:t>
            </a:r>
            <a:r>
              <a:rPr lang="pt-BR" sz="2800" dirty="0"/>
              <a:t>- sistema de abastecimento de água potável, coletivo ou individual; </a:t>
            </a:r>
          </a:p>
          <a:p>
            <a:pPr algn="just"/>
            <a:r>
              <a:rPr lang="pt-BR" sz="2800" dirty="0"/>
              <a:t>II - sistema de coleta e tratamento do esgotamento sanitário, coletivo ou individual; </a:t>
            </a:r>
          </a:p>
          <a:p>
            <a:pPr algn="just"/>
            <a:r>
              <a:rPr lang="pt-BR" sz="2800" dirty="0"/>
              <a:t>III - rede de energia elétrica domiciliar; </a:t>
            </a:r>
          </a:p>
          <a:p>
            <a:pPr algn="just"/>
            <a:r>
              <a:rPr lang="pt-BR" sz="2800" dirty="0"/>
              <a:t>IV - soluções de drenagem, quando necessário; e </a:t>
            </a:r>
          </a:p>
          <a:p>
            <a:pPr algn="just"/>
            <a:r>
              <a:rPr lang="pt-BR" sz="2800" dirty="0"/>
              <a:t>V - outros equipamentos a serem definidos pelos Municípios em função das necessidades locais e características regionais</a:t>
            </a:r>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338751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8710077"/>
          </a:xfrm>
          <a:prstGeom prst="rect">
            <a:avLst/>
          </a:prstGeom>
        </p:spPr>
        <p:txBody>
          <a:bodyPr wrap="square">
            <a:spAutoFit/>
          </a:bodyPr>
          <a:lstStyle/>
          <a:p>
            <a:pPr algn="just"/>
            <a:r>
              <a:rPr lang="pt-BR" sz="2800" b="1" dirty="0" smtClean="0">
                <a:sym typeface="Wingdings" pitchFamily="2" charset="2"/>
              </a:rPr>
              <a:t>7. REGISTRO DA REGULARIZAÇÃO FUNDIÁRIA</a:t>
            </a:r>
          </a:p>
          <a:p>
            <a:pPr algn="just"/>
            <a:endParaRPr lang="pt-BR" sz="2800" b="1" dirty="0">
              <a:sym typeface="Wingdings" pitchFamily="2" charset="2"/>
            </a:endParaRPr>
          </a:p>
          <a:p>
            <a:pPr algn="just"/>
            <a:r>
              <a:rPr lang="pt-BR" sz="2800" dirty="0"/>
              <a:t>Art. 42.  O registro da CRF e do projeto de regularização fundiária aprovado será requerido diretamente ao oficial do cartório de registro de imóveis da situação do imóvel e será efetivado independentemente de determinação judicial ou do Ministério Público.  </a:t>
            </a:r>
          </a:p>
          <a:p>
            <a:pPr algn="just"/>
            <a:endParaRPr lang="pt-BR" sz="2800" dirty="0" smtClean="0"/>
          </a:p>
          <a:p>
            <a:pPr algn="just"/>
            <a:r>
              <a:rPr lang="pt-BR" sz="2800" dirty="0" smtClean="0"/>
              <a:t>Parágrafo </a:t>
            </a:r>
            <a:r>
              <a:rPr lang="pt-BR" sz="2800" dirty="0"/>
              <a:t>único.  Em caso de recusa do registro, o oficial do cartório do registro de imóveis expedirá nota devolutiva fundamentada, na qual indicará os motivos da recusa e formulará exigências nos termos desta Lei.</a:t>
            </a:r>
          </a:p>
          <a:p>
            <a:pPr algn="just"/>
            <a:r>
              <a:rPr lang="pt-BR" sz="2800" dirty="0"/>
              <a:t> </a:t>
            </a:r>
          </a:p>
          <a:p>
            <a:pPr algn="just"/>
            <a:endParaRPr lang="pt-BR" sz="2800" dirty="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443342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404664"/>
            <a:ext cx="8568952" cy="4708981"/>
          </a:xfrm>
          <a:prstGeom prst="rect">
            <a:avLst/>
          </a:prstGeom>
        </p:spPr>
        <p:txBody>
          <a:bodyPr wrap="square">
            <a:spAutoFit/>
          </a:bodyPr>
          <a:lstStyle/>
          <a:p>
            <a:pPr algn="just"/>
            <a:r>
              <a:rPr lang="pt-BR" sz="3000" b="1" dirty="0" smtClean="0"/>
              <a:t>II – EVOLUÇÃO LEGISLATIVA</a:t>
            </a:r>
            <a:endParaRPr lang="pt-BR" sz="3000" dirty="0"/>
          </a:p>
          <a:p>
            <a:pPr algn="just">
              <a:spcBef>
                <a:spcPts val="600"/>
              </a:spcBef>
              <a:spcAft>
                <a:spcPts val="600"/>
              </a:spcAft>
            </a:pPr>
            <a:r>
              <a:rPr lang="pt-BR" sz="3000" dirty="0"/>
              <a:t> </a:t>
            </a:r>
          </a:p>
          <a:p>
            <a:pPr algn="just">
              <a:spcBef>
                <a:spcPts val="600"/>
              </a:spcBef>
              <a:spcAft>
                <a:spcPts val="600"/>
              </a:spcAft>
            </a:pPr>
            <a:r>
              <a:rPr lang="pt-BR" sz="3000" dirty="0"/>
              <a:t>- Lei 6.766/79 (Parcelamento do Solo Urbano)</a:t>
            </a:r>
          </a:p>
          <a:p>
            <a:pPr algn="just">
              <a:spcBef>
                <a:spcPts val="600"/>
              </a:spcBef>
              <a:spcAft>
                <a:spcPts val="600"/>
              </a:spcAft>
            </a:pPr>
            <a:r>
              <a:rPr lang="pt-BR" sz="3000" dirty="0" smtClean="0"/>
              <a:t>- Constituição </a:t>
            </a:r>
            <a:r>
              <a:rPr lang="pt-BR" sz="3000" dirty="0"/>
              <a:t>Federal</a:t>
            </a:r>
          </a:p>
          <a:p>
            <a:pPr algn="just">
              <a:spcBef>
                <a:spcPts val="600"/>
              </a:spcBef>
              <a:spcAft>
                <a:spcPts val="600"/>
              </a:spcAft>
            </a:pPr>
            <a:r>
              <a:rPr lang="pt-BR" sz="3000" dirty="0" smtClean="0"/>
              <a:t>- </a:t>
            </a:r>
            <a:r>
              <a:rPr lang="pt-BR" sz="3000" dirty="0"/>
              <a:t>Lei 10.257/01 (Estatuto das Cidades)</a:t>
            </a:r>
          </a:p>
          <a:p>
            <a:pPr algn="just">
              <a:spcBef>
                <a:spcPts val="600"/>
              </a:spcBef>
              <a:spcAft>
                <a:spcPts val="600"/>
              </a:spcAft>
            </a:pPr>
            <a:r>
              <a:rPr lang="pt-BR" sz="3000" dirty="0" smtClean="0"/>
              <a:t>- </a:t>
            </a:r>
            <a:r>
              <a:rPr lang="pt-BR" sz="3000" dirty="0"/>
              <a:t>Lei 11.977/09 (Programa “Minha Casa, Minha Vida</a:t>
            </a:r>
            <a:r>
              <a:rPr lang="pt-BR" sz="3000" dirty="0" smtClean="0"/>
              <a:t>”)</a:t>
            </a:r>
            <a:endParaRPr lang="pt-BR" sz="3000" dirty="0"/>
          </a:p>
          <a:p>
            <a:pPr algn="just">
              <a:spcBef>
                <a:spcPts val="600"/>
              </a:spcBef>
              <a:spcAft>
                <a:spcPts val="600"/>
              </a:spcAft>
            </a:pPr>
            <a:r>
              <a:rPr lang="pt-BR" sz="3000" dirty="0" smtClean="0"/>
              <a:t>- </a:t>
            </a:r>
            <a:r>
              <a:rPr lang="pt-BR" sz="3000" dirty="0"/>
              <a:t>Lei 13.465/17 (Regularização Fundiária)</a:t>
            </a:r>
          </a:p>
          <a:p>
            <a:pPr algn="just"/>
            <a:endParaRPr lang="pt-BR" sz="3000" dirty="0">
              <a:latin typeface="+mj-lt"/>
            </a:endParaRPr>
          </a:p>
        </p:txBody>
      </p:sp>
    </p:spTree>
    <p:extLst>
      <p:ext uri="{BB962C8B-B14F-4D97-AF65-F5344CB8AC3E}">
        <p14:creationId xmlns:p14="http://schemas.microsoft.com/office/powerpoint/2010/main" val="7756058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9571851"/>
          </a:xfrm>
          <a:prstGeom prst="rect">
            <a:avLst/>
          </a:prstGeom>
        </p:spPr>
        <p:txBody>
          <a:bodyPr wrap="square">
            <a:spAutoFit/>
          </a:bodyPr>
          <a:lstStyle/>
          <a:p>
            <a:pPr algn="just"/>
            <a:r>
              <a:rPr lang="pt-BR" sz="2800" dirty="0"/>
              <a:t>Art. 44.  Recebida a CRF, cumprirá ao oficial do cartório de registro de imóveis prenotá-la, autuá-la, instaurar o procedimento registral e, no prazo de quinze dias, emitir a respectiva nota de exigência ou praticar os atos tendentes ao registro.  </a:t>
            </a:r>
          </a:p>
          <a:p>
            <a:pPr algn="just"/>
            <a:endParaRPr lang="pt-BR" sz="2800" dirty="0" smtClean="0"/>
          </a:p>
          <a:p>
            <a:pPr algn="just"/>
            <a:r>
              <a:rPr lang="pt-BR" sz="2800" dirty="0" smtClean="0"/>
              <a:t>§ </a:t>
            </a:r>
            <a:r>
              <a:rPr lang="pt-BR" sz="2800" dirty="0"/>
              <a:t>1</a:t>
            </a:r>
            <a:r>
              <a:rPr lang="pt-BR" sz="2800" u="sng" baseline="30000" dirty="0"/>
              <a:t>o</a:t>
            </a:r>
            <a:r>
              <a:rPr lang="pt-BR" sz="2800" dirty="0"/>
              <a:t>  O registro do projeto Reurb aprovado importa em: </a:t>
            </a:r>
          </a:p>
          <a:p>
            <a:pPr algn="just"/>
            <a:r>
              <a:rPr lang="pt-BR" sz="2800" dirty="0"/>
              <a:t>I - abertura de nova matrícula, quando for o caso; </a:t>
            </a:r>
          </a:p>
          <a:p>
            <a:pPr algn="just"/>
            <a:r>
              <a:rPr lang="pt-BR" sz="2800" dirty="0"/>
              <a:t>II - abertura de matrículas individualizadas para os lotes e áreas públicas resultantes do projeto de regularização aprovado; e </a:t>
            </a:r>
          </a:p>
          <a:p>
            <a:pPr algn="just"/>
            <a:r>
              <a:rPr lang="pt-BR" sz="2800" dirty="0"/>
              <a:t>III - registro dos direitos reais indicados na CRF junto às matrículas dos respectivos lotes, dispensada a apresentação de título individualizado. </a:t>
            </a:r>
          </a:p>
          <a:p>
            <a:pPr algn="just"/>
            <a:r>
              <a:rPr lang="pt-BR" sz="2800" dirty="0"/>
              <a:t> </a:t>
            </a:r>
          </a:p>
          <a:p>
            <a:pPr algn="just"/>
            <a:endParaRPr lang="pt-BR" sz="2800" dirty="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3520475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9140964"/>
          </a:xfrm>
          <a:prstGeom prst="rect">
            <a:avLst/>
          </a:prstGeom>
        </p:spPr>
        <p:txBody>
          <a:bodyPr wrap="square">
            <a:spAutoFit/>
          </a:bodyPr>
          <a:lstStyle/>
          <a:p>
            <a:pPr algn="just"/>
            <a:r>
              <a:rPr lang="pt-BR" sz="2800" b="1" dirty="0" smtClean="0">
                <a:sym typeface="Wingdings" pitchFamily="2" charset="2"/>
              </a:rPr>
              <a:t>8. PAPEL DOS MUNICÍPIOS</a:t>
            </a:r>
          </a:p>
          <a:p>
            <a:pPr algn="just"/>
            <a:endParaRPr lang="pt-BR" sz="2800" b="1" dirty="0">
              <a:sym typeface="Wingdings" pitchFamily="2" charset="2"/>
            </a:endParaRPr>
          </a:p>
          <a:p>
            <a:pPr algn="just"/>
            <a:r>
              <a:rPr lang="pt-BR" sz="2800" b="1" dirty="0" smtClean="0">
                <a:sym typeface="Wingdings" pitchFamily="2" charset="2"/>
              </a:rPr>
              <a:t>a) (Des)necessidade de criação de AEIS</a:t>
            </a:r>
          </a:p>
          <a:p>
            <a:pPr algn="just"/>
            <a:endParaRPr lang="pt-BR" sz="2800" dirty="0" smtClean="0"/>
          </a:p>
          <a:p>
            <a:pPr algn="just"/>
            <a:r>
              <a:rPr lang="pt-BR" sz="2800" dirty="0"/>
              <a:t>Art. 18.  O Município e o Distrito Federal poderão instituir como instrumento de planejamento urbano Zonas Especiais de Interesse Social (ZEIS), no âmbito da política municipal de ordenamento de seu território. </a:t>
            </a:r>
          </a:p>
          <a:p>
            <a:pPr algn="just"/>
            <a:r>
              <a:rPr lang="pt-BR" sz="2800" dirty="0"/>
              <a:t>§ 1</a:t>
            </a:r>
            <a:r>
              <a:rPr lang="pt-BR" sz="2800" u="sng" baseline="30000" dirty="0"/>
              <a:t>o</a:t>
            </a:r>
            <a:r>
              <a:rPr lang="pt-BR" sz="2800" dirty="0"/>
              <a:t>  Para efeitos desta Lei, considera-se ZEIS a parcela de área urbana instituída pelo plano diretor ou definida por outra lei municipal, destinada preponderantemente à população de baixa renda e sujeita a regras específicas de parcelamento, uso e ocupação do solo. </a:t>
            </a:r>
          </a:p>
          <a:p>
            <a:pPr algn="just"/>
            <a:r>
              <a:rPr lang="pt-BR" sz="2800" dirty="0"/>
              <a:t>§ 2</a:t>
            </a:r>
            <a:r>
              <a:rPr lang="pt-BR" sz="2800" u="sng" baseline="30000" dirty="0"/>
              <a:t>o</a:t>
            </a:r>
            <a:r>
              <a:rPr lang="pt-BR" sz="2800" dirty="0"/>
              <a:t>  A Reurb </a:t>
            </a:r>
            <a:r>
              <a:rPr lang="pt-BR" sz="2800" b="1" u="sng" dirty="0"/>
              <a:t>não está </a:t>
            </a:r>
            <a:r>
              <a:rPr lang="pt-BR" sz="2800" dirty="0"/>
              <a:t>condicionada à existência de ZEIS. </a:t>
            </a:r>
          </a:p>
          <a:p>
            <a:pPr algn="just"/>
            <a:endParaRPr lang="pt-BR" sz="2800" dirty="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213820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11295400"/>
          </a:xfrm>
          <a:prstGeom prst="rect">
            <a:avLst/>
          </a:prstGeom>
        </p:spPr>
        <p:txBody>
          <a:bodyPr wrap="square">
            <a:spAutoFit/>
          </a:bodyPr>
          <a:lstStyle/>
          <a:p>
            <a:pPr algn="just"/>
            <a:r>
              <a:rPr lang="pt-BR" sz="2800" dirty="0" smtClean="0">
                <a:sym typeface="Wingdings" pitchFamily="2" charset="2"/>
              </a:rPr>
              <a:t> </a:t>
            </a:r>
            <a:r>
              <a:rPr lang="pt-BR" sz="2800" dirty="0" smtClean="0"/>
              <a:t>Para </a:t>
            </a:r>
            <a:r>
              <a:rPr lang="pt-BR" sz="2800" dirty="0"/>
              <a:t>fins da Reurb, os Municípios poderão dispensar as exigências relativas ao percentual e às dimensões de áreas destinadas ao uso público ou ao tamanho dos lotes regularizados, assim como a outros parâmetros urbanísticos e </a:t>
            </a:r>
            <a:r>
              <a:rPr lang="pt-BR" sz="2800" dirty="0" smtClean="0"/>
              <a:t>edilícios</a:t>
            </a:r>
            <a:r>
              <a:rPr lang="pt-BR" sz="2800" dirty="0"/>
              <a:t> </a:t>
            </a:r>
            <a:r>
              <a:rPr lang="pt-BR" sz="2800" dirty="0" smtClean="0"/>
              <a:t>(Art. 11, § 1º).</a:t>
            </a:r>
            <a:endParaRPr lang="pt-BR" sz="2800" b="1" dirty="0">
              <a:sym typeface="Wingdings" pitchFamily="2" charset="2"/>
            </a:endParaRPr>
          </a:p>
          <a:p>
            <a:pPr algn="just"/>
            <a:endParaRPr lang="pt-BR" sz="2800" b="1" dirty="0" smtClean="0">
              <a:sym typeface="Wingdings" pitchFamily="2" charset="2"/>
            </a:endParaRPr>
          </a:p>
          <a:p>
            <a:pPr algn="just"/>
            <a:r>
              <a:rPr lang="pt-BR" sz="2800" b="1" dirty="0" smtClean="0">
                <a:sym typeface="Wingdings" pitchFamily="2" charset="2"/>
              </a:rPr>
              <a:t>b) Solução de conflitos</a:t>
            </a:r>
          </a:p>
          <a:p>
            <a:pPr algn="just"/>
            <a:endParaRPr lang="pt-BR" sz="2800" b="1" dirty="0">
              <a:sym typeface="Wingdings" pitchFamily="2" charset="2"/>
            </a:endParaRPr>
          </a:p>
          <a:p>
            <a:pPr algn="just"/>
            <a:r>
              <a:rPr lang="pt-BR" sz="2800" dirty="0"/>
              <a:t>Art. 34.  Os Municípios poderão criar câmaras de prevenção e resolução administrativa de conflitos, no âmbito da administração local, inclusive mediante celebração de ajustes com os Tribunais de Justiça estaduais, as quais deterão competência para dirimir conflitos relacionados à Reurb, mediante solução consensual.   </a:t>
            </a:r>
            <a:endParaRPr lang="pt-BR" sz="2800" dirty="0" smtClean="0"/>
          </a:p>
          <a:p>
            <a:pPr algn="just"/>
            <a:endParaRPr lang="pt-BR" sz="2800" dirty="0"/>
          </a:p>
          <a:p>
            <a:pPr algn="just"/>
            <a:endParaRPr lang="pt-BR" sz="2800" dirty="0"/>
          </a:p>
          <a:p>
            <a:pPr algn="just"/>
            <a:endParaRPr lang="pt-BR" sz="2800" dirty="0"/>
          </a:p>
          <a:p>
            <a:pPr algn="just"/>
            <a:endParaRPr lang="pt-BR" sz="2800" dirty="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3069398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8833187"/>
          </a:xfrm>
          <a:prstGeom prst="rect">
            <a:avLst/>
          </a:prstGeom>
        </p:spPr>
        <p:txBody>
          <a:bodyPr wrap="square">
            <a:spAutoFit/>
          </a:bodyPr>
          <a:lstStyle/>
          <a:p>
            <a:pPr algn="ctr"/>
            <a:endParaRPr lang="pt-BR" sz="4800" b="1" dirty="0" smtClean="0">
              <a:sym typeface="Wingdings" pitchFamily="2" charset="2"/>
            </a:endParaRPr>
          </a:p>
          <a:p>
            <a:pPr algn="ctr"/>
            <a:endParaRPr lang="pt-BR" sz="4800" b="1" dirty="0">
              <a:sym typeface="Wingdings" pitchFamily="2" charset="2"/>
            </a:endParaRPr>
          </a:p>
          <a:p>
            <a:pPr algn="ctr"/>
            <a:r>
              <a:rPr lang="pt-BR" sz="4800" b="1" smtClean="0">
                <a:sym typeface="Wingdings" pitchFamily="2" charset="2"/>
              </a:rPr>
              <a:t>Obrigado!</a:t>
            </a:r>
            <a:endParaRPr lang="pt-BR" sz="4800" b="1" dirty="0" smtClean="0">
              <a:sym typeface="Wingdings" pitchFamily="2" charset="2"/>
            </a:endParaRPr>
          </a:p>
          <a:p>
            <a:pPr algn="ctr"/>
            <a:endParaRPr lang="pt-BR" sz="4800" b="1" dirty="0">
              <a:sym typeface="Wingdings" pitchFamily="2" charset="2"/>
            </a:endParaRPr>
          </a:p>
          <a:p>
            <a:pPr algn="ctr"/>
            <a:endParaRPr lang="pt-BR" sz="4800" b="1" dirty="0" smtClean="0">
              <a:sym typeface="Wingdings" pitchFamily="2" charset="2"/>
            </a:endParaRPr>
          </a:p>
          <a:p>
            <a:pPr algn="ctr"/>
            <a:r>
              <a:rPr lang="pt-BR" sz="4800" b="1" dirty="0" smtClean="0">
                <a:sym typeface="Wingdings" pitchFamily="2" charset="2"/>
              </a:rPr>
              <a:t>felipemaciel@hotmail.com</a:t>
            </a:r>
            <a:r>
              <a:rPr lang="pt-BR" sz="4800" b="1" dirty="0"/>
              <a:t>  </a:t>
            </a:r>
            <a:r>
              <a:rPr lang="pt-BR" sz="2800" dirty="0"/>
              <a:t> </a:t>
            </a:r>
            <a:endParaRPr lang="pt-BR" sz="2800" dirty="0" smtClean="0"/>
          </a:p>
          <a:p>
            <a:pPr algn="just"/>
            <a:endParaRPr lang="pt-BR" sz="2800" dirty="0"/>
          </a:p>
          <a:p>
            <a:pPr algn="just"/>
            <a:endParaRPr lang="pt-BR" sz="2800" dirty="0"/>
          </a:p>
          <a:p>
            <a:pPr algn="just"/>
            <a:endParaRPr lang="pt-BR" sz="2800" dirty="0"/>
          </a:p>
          <a:p>
            <a:pPr algn="just"/>
            <a:endParaRPr lang="pt-BR" sz="2800" dirty="0"/>
          </a:p>
          <a:p>
            <a:pPr algn="just"/>
            <a:endParaRPr lang="pt-BR" sz="2800" b="1" dirty="0" smtClean="0"/>
          </a:p>
          <a:p>
            <a:pPr algn="just"/>
            <a:endParaRPr lang="pt-BR" sz="2800" b="1" dirty="0" smtClean="0"/>
          </a:p>
          <a:p>
            <a:pPr algn="just"/>
            <a:endParaRPr lang="pt-BR" sz="2800" b="1" dirty="0" smtClean="0"/>
          </a:p>
          <a:p>
            <a:pPr algn="just"/>
            <a:endParaRPr lang="pt-BR" sz="2800" dirty="0" smtClean="0"/>
          </a:p>
          <a:p>
            <a:pPr algn="just"/>
            <a:endParaRPr lang="pt-BR" sz="2800" dirty="0" smtClean="0"/>
          </a:p>
          <a:p>
            <a:pPr algn="just"/>
            <a:r>
              <a:rPr lang="pt-BR" sz="2800" dirty="0" smtClean="0"/>
              <a:t> </a:t>
            </a:r>
            <a:endParaRPr lang="pt-BR" sz="2800" dirty="0"/>
          </a:p>
        </p:txBody>
      </p:sp>
    </p:spTree>
    <p:extLst>
      <p:ext uri="{BB962C8B-B14F-4D97-AF65-F5344CB8AC3E}">
        <p14:creationId xmlns:p14="http://schemas.microsoft.com/office/powerpoint/2010/main" val="3512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6458"/>
            <a:ext cx="8784976" cy="7478970"/>
          </a:xfrm>
          <a:prstGeom prst="rect">
            <a:avLst/>
          </a:prstGeom>
        </p:spPr>
        <p:txBody>
          <a:bodyPr wrap="square">
            <a:spAutoFit/>
          </a:bodyPr>
          <a:lstStyle/>
          <a:p>
            <a:pPr marL="457200" indent="-457200" algn="just">
              <a:buFont typeface="Wingdings"/>
              <a:buChar char="à"/>
            </a:pPr>
            <a:r>
              <a:rPr lang="pt-BR" sz="2800" b="1" dirty="0" smtClean="0">
                <a:latin typeface="+mj-lt"/>
                <a:sym typeface="Wingdings" pitchFamily="2" charset="2"/>
              </a:rPr>
              <a:t>Questionamentos: </a:t>
            </a:r>
          </a:p>
          <a:p>
            <a:pPr marL="457200" indent="-457200" algn="just">
              <a:buFont typeface="Wingdings"/>
              <a:buChar char="à"/>
            </a:pPr>
            <a:endParaRPr lang="pt-BR" sz="2800" b="1" dirty="0">
              <a:latin typeface="+mj-lt"/>
              <a:sym typeface="Wingdings" pitchFamily="2" charset="2"/>
            </a:endParaRPr>
          </a:p>
          <a:p>
            <a:pPr algn="just"/>
            <a:r>
              <a:rPr lang="pt-BR" sz="2800" dirty="0" smtClean="0">
                <a:latin typeface="+mj-lt"/>
                <a:sym typeface="Wingdings" pitchFamily="2" charset="2"/>
              </a:rPr>
              <a:t>- Os critérios e prescrições definidos na Lei 6.766/79 devem ser aplicados  para a regularização fundiária (urbanística e ambiental) de assentamentos urbanos consolidados?</a:t>
            </a:r>
          </a:p>
          <a:p>
            <a:pPr algn="just"/>
            <a:endParaRPr lang="pt-BR" sz="2800" dirty="0" smtClean="0">
              <a:latin typeface="+mj-lt"/>
              <a:sym typeface="Wingdings" pitchFamily="2" charset="2"/>
            </a:endParaRPr>
          </a:p>
          <a:p>
            <a:pPr algn="just"/>
            <a:r>
              <a:rPr lang="pt-BR" sz="2800" dirty="0" smtClean="0">
                <a:latin typeface="+mj-lt"/>
                <a:sym typeface="Wingdings" pitchFamily="2" charset="2"/>
              </a:rPr>
              <a:t>- A falta de infraestrutura básica compreende um fator que impede ou que condiciona a regularização fundiária de assentamentos informais?</a:t>
            </a:r>
          </a:p>
          <a:p>
            <a:pPr algn="just"/>
            <a:endParaRPr lang="pt-BR" sz="2800" dirty="0" smtClean="0">
              <a:latin typeface="+mj-lt"/>
              <a:sym typeface="Wingdings" pitchFamily="2" charset="2"/>
            </a:endParaRPr>
          </a:p>
          <a:p>
            <a:pPr algn="just"/>
            <a:r>
              <a:rPr lang="pt-BR" sz="2800" dirty="0" smtClean="0">
                <a:latin typeface="+mj-lt"/>
                <a:sym typeface="Wingdings" pitchFamily="2" charset="2"/>
              </a:rPr>
              <a:t>- É possível a regularização fundiária de assentamentos informais em áreas de domínio público  ou a solução deve ser sempre a desocupação?</a:t>
            </a:r>
          </a:p>
          <a:p>
            <a:pPr algn="just"/>
            <a:endParaRPr lang="pt-BR" sz="2800" dirty="0" smtClean="0">
              <a:latin typeface="+mj-lt"/>
              <a:sym typeface="Wingdings" pitchFamily="2" charset="2"/>
            </a:endParaRPr>
          </a:p>
          <a:p>
            <a:pPr algn="just"/>
            <a:r>
              <a:rPr lang="pt-BR" sz="2800" dirty="0" smtClean="0">
                <a:latin typeface="+mj-lt"/>
                <a:sym typeface="Wingdings" pitchFamily="2" charset="2"/>
              </a:rPr>
              <a:t>- Lei 11.977/09 x Lei 13.465/17: avanço ou retrocesso?</a:t>
            </a:r>
          </a:p>
          <a:p>
            <a:pPr marL="457200" indent="-457200" algn="just">
              <a:buFont typeface="Wingdings"/>
              <a:buChar char="à"/>
            </a:pPr>
            <a:endParaRPr lang="pt-BR" sz="3000" dirty="0">
              <a:latin typeface="+mj-lt"/>
              <a:sym typeface="Wingdings" pitchFamily="2" charset="2"/>
            </a:endParaRPr>
          </a:p>
          <a:p>
            <a:pPr marL="457200" indent="-457200" algn="just">
              <a:buFont typeface="Wingdings"/>
              <a:buChar char="à"/>
            </a:pPr>
            <a:endParaRPr lang="pt-BR" sz="3000" dirty="0">
              <a:latin typeface="+mj-lt"/>
            </a:endParaRPr>
          </a:p>
        </p:txBody>
      </p:sp>
    </p:spTree>
    <p:extLst>
      <p:ext uri="{BB962C8B-B14F-4D97-AF65-F5344CB8AC3E}">
        <p14:creationId xmlns:p14="http://schemas.microsoft.com/office/powerpoint/2010/main" val="2148049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116632"/>
            <a:ext cx="8856984" cy="7586692"/>
          </a:xfrm>
          <a:prstGeom prst="rect">
            <a:avLst/>
          </a:prstGeom>
        </p:spPr>
        <p:txBody>
          <a:bodyPr wrap="square">
            <a:spAutoFit/>
          </a:bodyPr>
          <a:lstStyle/>
          <a:p>
            <a:pPr algn="just"/>
            <a:r>
              <a:rPr lang="pt-BR" sz="2800" b="1" cap="all" dirty="0" smtClean="0"/>
              <a:t>Iii – disciplina legal da regularização fundiária (lei 13.465/17).</a:t>
            </a:r>
            <a:endParaRPr lang="pt-BR" sz="2800" dirty="0"/>
          </a:p>
          <a:p>
            <a:pPr algn="just"/>
            <a:r>
              <a:rPr lang="pt-BR" sz="2800" b="1" dirty="0"/>
              <a:t> </a:t>
            </a:r>
            <a:endParaRPr lang="pt-BR" sz="2800" dirty="0"/>
          </a:p>
          <a:p>
            <a:pPr algn="just"/>
            <a:r>
              <a:rPr lang="pt-BR" sz="2800" b="1" cap="all" dirty="0"/>
              <a:t>1. Conceitos básicos</a:t>
            </a:r>
            <a:endParaRPr lang="pt-BR" sz="2800" cap="all" dirty="0"/>
          </a:p>
          <a:p>
            <a:pPr algn="just"/>
            <a:r>
              <a:rPr lang="pt-BR" sz="2800" dirty="0"/>
              <a:t> </a:t>
            </a:r>
          </a:p>
          <a:p>
            <a:pPr algn="just"/>
            <a:r>
              <a:rPr lang="pt-BR" sz="2800" b="1" dirty="0" smtClean="0"/>
              <a:t>a) Regularização </a:t>
            </a:r>
            <a:r>
              <a:rPr lang="pt-BR" sz="2800" b="1" dirty="0"/>
              <a:t>fundiária (Reurb)</a:t>
            </a:r>
            <a:r>
              <a:rPr lang="pt-BR" sz="2800" dirty="0"/>
              <a:t>: medidas jurídicas, urbanísticas, ambientais e sociais destinadas à incorporação dos núcleos urbanos informais ao ordenamento territorial urbano e à titulação de seus ocupantes</a:t>
            </a:r>
            <a:r>
              <a:rPr lang="pt-BR" sz="2800" dirty="0" smtClean="0"/>
              <a:t>.</a:t>
            </a:r>
          </a:p>
          <a:p>
            <a:pPr algn="just"/>
            <a:endParaRPr lang="pt-BR" sz="2800" dirty="0" smtClean="0"/>
          </a:p>
          <a:p>
            <a:pPr algn="just"/>
            <a:r>
              <a:rPr lang="pt-BR" sz="2800" b="1" dirty="0" smtClean="0"/>
              <a:t>b) Núcleo </a:t>
            </a:r>
            <a:r>
              <a:rPr lang="pt-BR" sz="2800" b="1" dirty="0"/>
              <a:t>urbano informal: </a:t>
            </a:r>
            <a:r>
              <a:rPr lang="pt-BR" sz="2800" dirty="0"/>
              <a:t>aquele clandestino, irregular ou no qual não foi possível realizar, por qualquer modo, a titulação de seus ocupantes, ainda que atendida a legislação vigente à época de sua implantação ou </a:t>
            </a:r>
            <a:r>
              <a:rPr lang="pt-BR" sz="2800" dirty="0" smtClean="0"/>
              <a:t>regularização. </a:t>
            </a:r>
            <a:endParaRPr lang="pt-BR" sz="2800" dirty="0"/>
          </a:p>
          <a:p>
            <a:endParaRPr lang="pt-BR" sz="3200" dirty="0"/>
          </a:p>
          <a:p>
            <a:pPr algn="just">
              <a:spcBef>
                <a:spcPts val="600"/>
              </a:spcBef>
            </a:pPr>
            <a:r>
              <a:rPr lang="pt-BR" sz="3000" dirty="0"/>
              <a:t> </a:t>
            </a:r>
          </a:p>
        </p:txBody>
      </p:sp>
    </p:spTree>
    <p:extLst>
      <p:ext uri="{BB962C8B-B14F-4D97-AF65-F5344CB8AC3E}">
        <p14:creationId xmlns:p14="http://schemas.microsoft.com/office/powerpoint/2010/main" val="725414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4011" y="404664"/>
            <a:ext cx="8712968" cy="6155531"/>
          </a:xfrm>
          <a:prstGeom prst="rect">
            <a:avLst/>
          </a:prstGeom>
        </p:spPr>
        <p:txBody>
          <a:bodyPr wrap="square">
            <a:spAutoFit/>
          </a:bodyPr>
          <a:lstStyle/>
          <a:p>
            <a:pPr algn="just"/>
            <a:r>
              <a:rPr lang="pt-BR" sz="2800" b="1" dirty="0" smtClean="0"/>
              <a:t>c) Núcleo </a:t>
            </a:r>
            <a:r>
              <a:rPr lang="pt-BR" sz="2800" b="1" dirty="0"/>
              <a:t>urbano informal consolidado: </a:t>
            </a:r>
            <a:r>
              <a:rPr lang="pt-BR" sz="2800" dirty="0"/>
              <a:t>aquele de difícil reversão, considerados o tempo da ocupação, a natureza das edificações, a localização das vias de circulação e a presença de equipamentos públicos, entre outras circunstâncias a serem avaliadas pelo </a:t>
            </a:r>
            <a:r>
              <a:rPr lang="pt-BR" sz="2800" dirty="0" smtClean="0"/>
              <a:t>Município. </a:t>
            </a:r>
            <a:endParaRPr lang="pt-BR" sz="2800" b="1" dirty="0" smtClean="0"/>
          </a:p>
          <a:p>
            <a:pPr algn="just"/>
            <a:endParaRPr lang="pt-BR" sz="2800" b="1" dirty="0"/>
          </a:p>
          <a:p>
            <a:pPr algn="just"/>
            <a:r>
              <a:rPr lang="pt-BR" sz="2800" b="1" dirty="0" smtClean="0"/>
              <a:t>d) </a:t>
            </a:r>
            <a:r>
              <a:rPr lang="pt-BR" sz="2800" b="1" dirty="0"/>
              <a:t>Demarcação urbanística</a:t>
            </a:r>
            <a:r>
              <a:rPr lang="pt-BR" sz="2800" dirty="0"/>
              <a:t>: procedimento destinado a identificar os imóveis públicos e privados abrangidos pelo núcleo urbano informal e a obter a anuência dos respectivos titulares de direitos inscritos na matrícula dos imóveis ocupados, culminando com averbação na matrícula destes imóveis da viabilidade da regularização fundiária, a ser promovida a critério do Município.</a:t>
            </a:r>
          </a:p>
          <a:p>
            <a:pPr algn="just"/>
            <a:r>
              <a:rPr lang="pt-BR" sz="3000" dirty="0"/>
              <a:t> </a:t>
            </a:r>
          </a:p>
        </p:txBody>
      </p:sp>
    </p:spTree>
    <p:extLst>
      <p:ext uri="{BB962C8B-B14F-4D97-AF65-F5344CB8AC3E}">
        <p14:creationId xmlns:p14="http://schemas.microsoft.com/office/powerpoint/2010/main" val="1390154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4508927"/>
          </a:xfrm>
          <a:prstGeom prst="rect">
            <a:avLst/>
          </a:prstGeom>
        </p:spPr>
        <p:txBody>
          <a:bodyPr wrap="square">
            <a:spAutoFit/>
          </a:bodyPr>
          <a:lstStyle/>
          <a:p>
            <a:pPr algn="just"/>
            <a:r>
              <a:rPr lang="pt-BR" sz="2800" b="1" dirty="0" smtClean="0"/>
              <a:t>e) </a:t>
            </a:r>
            <a:r>
              <a:rPr lang="pt-BR" sz="2800" b="1" dirty="0"/>
              <a:t>Certidão de Regularização Fundiária (CRF)</a:t>
            </a:r>
            <a:r>
              <a:rPr lang="pt-BR" sz="2800" dirty="0"/>
              <a:t>: </a:t>
            </a:r>
            <a:r>
              <a:rPr lang="pt-BR" sz="2800" dirty="0" smtClean="0"/>
              <a:t>Documento </a:t>
            </a:r>
            <a:r>
              <a:rPr lang="pt-BR" sz="2800" dirty="0"/>
              <a:t>expedido pelo Município ao final do procedimento da Reurb, constituído do projeto de regularização fundiária aprovado, do termo de compromisso relativo a sua execução e, no caso da legitimação fundiária e da legitimação de posse, da listagem dos ocupantes do núcleo urbano informal regularizado, da devida qualificação destes e dos direitos reais que lhes foram conferidos. </a:t>
            </a:r>
          </a:p>
          <a:p>
            <a:pPr algn="just"/>
            <a:endParaRPr lang="pt-BR" sz="2800" dirty="0"/>
          </a:p>
          <a:p>
            <a:pPr algn="just">
              <a:spcBef>
                <a:spcPts val="600"/>
              </a:spcBef>
            </a:pPr>
            <a:r>
              <a:rPr lang="pt-BR" sz="3000" dirty="0"/>
              <a:t> </a:t>
            </a:r>
          </a:p>
        </p:txBody>
      </p:sp>
    </p:spTree>
    <p:extLst>
      <p:ext uri="{BB962C8B-B14F-4D97-AF65-F5344CB8AC3E}">
        <p14:creationId xmlns:p14="http://schemas.microsoft.com/office/powerpoint/2010/main" val="1845625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6370975"/>
          </a:xfrm>
          <a:prstGeom prst="rect">
            <a:avLst/>
          </a:prstGeom>
        </p:spPr>
        <p:txBody>
          <a:bodyPr wrap="square">
            <a:spAutoFit/>
          </a:bodyPr>
          <a:lstStyle/>
          <a:p>
            <a:pPr algn="just">
              <a:spcBef>
                <a:spcPts val="600"/>
              </a:spcBef>
              <a:spcAft>
                <a:spcPts val="600"/>
              </a:spcAft>
            </a:pPr>
            <a:r>
              <a:rPr lang="pt-BR" sz="3200" cap="all" dirty="0"/>
              <a:t> </a:t>
            </a:r>
            <a:r>
              <a:rPr lang="pt-BR" sz="3200" b="1" cap="all" dirty="0" smtClean="0"/>
              <a:t>2</a:t>
            </a:r>
            <a:r>
              <a:rPr lang="pt-BR" sz="3200" b="1" cap="all" dirty="0"/>
              <a:t>. Fases da Reurb</a:t>
            </a:r>
            <a:endParaRPr lang="pt-BR" sz="3200" cap="all" dirty="0"/>
          </a:p>
          <a:p>
            <a:pPr algn="just">
              <a:spcBef>
                <a:spcPts val="600"/>
              </a:spcBef>
              <a:spcAft>
                <a:spcPts val="600"/>
              </a:spcAft>
            </a:pPr>
            <a:r>
              <a:rPr lang="pt-BR" sz="3200" dirty="0"/>
              <a:t> </a:t>
            </a:r>
            <a:endParaRPr lang="pt-BR" sz="3200" dirty="0" smtClean="0"/>
          </a:p>
          <a:p>
            <a:pPr algn="just">
              <a:spcBef>
                <a:spcPts val="600"/>
              </a:spcBef>
              <a:spcAft>
                <a:spcPts val="600"/>
              </a:spcAft>
            </a:pPr>
            <a:r>
              <a:rPr lang="pt-BR" sz="3200" dirty="0" smtClean="0"/>
              <a:t>- </a:t>
            </a:r>
            <a:r>
              <a:rPr lang="pt-BR" sz="3200" dirty="0"/>
              <a:t>Requerimento dos legitimados</a:t>
            </a:r>
          </a:p>
          <a:p>
            <a:pPr algn="just">
              <a:spcBef>
                <a:spcPts val="600"/>
              </a:spcBef>
              <a:spcAft>
                <a:spcPts val="600"/>
              </a:spcAft>
            </a:pPr>
            <a:r>
              <a:rPr lang="pt-BR" sz="3200" dirty="0"/>
              <a:t>- Processamento administrativo do requerimento, no qual será conferido prazo para manifestação dos titulares de direitos reais sobre o imóvel e dos confrontantes</a:t>
            </a:r>
          </a:p>
          <a:p>
            <a:pPr algn="just">
              <a:spcBef>
                <a:spcPts val="600"/>
              </a:spcBef>
              <a:spcAft>
                <a:spcPts val="600"/>
              </a:spcAft>
            </a:pPr>
            <a:r>
              <a:rPr lang="pt-BR" sz="3200" dirty="0"/>
              <a:t>- Elaboração do projeto de regularização fundiária</a:t>
            </a:r>
          </a:p>
          <a:p>
            <a:pPr algn="just">
              <a:spcBef>
                <a:spcPts val="600"/>
              </a:spcBef>
              <a:spcAft>
                <a:spcPts val="600"/>
              </a:spcAft>
            </a:pPr>
            <a:r>
              <a:rPr lang="pt-BR" sz="3200" dirty="0"/>
              <a:t>- Saneamento do processo administrativo</a:t>
            </a:r>
          </a:p>
          <a:p>
            <a:pPr algn="just"/>
            <a:endParaRPr lang="pt-BR" sz="3000" dirty="0"/>
          </a:p>
          <a:p>
            <a:pPr algn="just">
              <a:spcBef>
                <a:spcPts val="600"/>
              </a:spcBef>
            </a:pPr>
            <a:r>
              <a:rPr lang="pt-BR" sz="3000" dirty="0"/>
              <a:t> </a:t>
            </a:r>
          </a:p>
        </p:txBody>
      </p:sp>
    </p:spTree>
    <p:extLst>
      <p:ext uri="{BB962C8B-B14F-4D97-AF65-F5344CB8AC3E}">
        <p14:creationId xmlns:p14="http://schemas.microsoft.com/office/powerpoint/2010/main" val="1931777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260648"/>
            <a:ext cx="8712968" cy="5570756"/>
          </a:xfrm>
          <a:prstGeom prst="rect">
            <a:avLst/>
          </a:prstGeom>
        </p:spPr>
        <p:txBody>
          <a:bodyPr wrap="square">
            <a:spAutoFit/>
          </a:bodyPr>
          <a:lstStyle/>
          <a:p>
            <a:pPr algn="just">
              <a:spcBef>
                <a:spcPts val="600"/>
              </a:spcBef>
              <a:spcAft>
                <a:spcPts val="600"/>
              </a:spcAft>
            </a:pPr>
            <a:endParaRPr lang="pt-BR" sz="3200" dirty="0" smtClean="0"/>
          </a:p>
          <a:p>
            <a:pPr algn="just">
              <a:spcBef>
                <a:spcPts val="600"/>
              </a:spcBef>
              <a:spcAft>
                <a:spcPts val="600"/>
              </a:spcAft>
            </a:pPr>
            <a:r>
              <a:rPr lang="pt-BR" sz="3200" dirty="0" smtClean="0"/>
              <a:t>- </a:t>
            </a:r>
            <a:r>
              <a:rPr lang="pt-BR" sz="3200" dirty="0"/>
              <a:t>Decisão da autoridade competente, mediante ato formal, ao qual se dará publicidade</a:t>
            </a:r>
          </a:p>
          <a:p>
            <a:pPr algn="just">
              <a:spcBef>
                <a:spcPts val="600"/>
              </a:spcBef>
              <a:spcAft>
                <a:spcPts val="600"/>
              </a:spcAft>
            </a:pPr>
            <a:r>
              <a:rPr lang="pt-BR" sz="3200" dirty="0"/>
              <a:t>- Expedição da CRF pelo Município</a:t>
            </a:r>
          </a:p>
          <a:p>
            <a:pPr algn="just">
              <a:spcBef>
                <a:spcPts val="600"/>
              </a:spcBef>
              <a:spcAft>
                <a:spcPts val="600"/>
              </a:spcAft>
            </a:pPr>
            <a:r>
              <a:rPr lang="pt-BR" sz="3200" dirty="0"/>
              <a:t>- Registro da CRF e do projeto de regularização fundiária aprovado perante o oficial do cartório de registro de imóveis em que se situe a unidade imobiliária com destinação urbana regularizada</a:t>
            </a:r>
          </a:p>
          <a:p>
            <a:pPr algn="just"/>
            <a:endParaRPr lang="pt-BR" sz="3000" dirty="0"/>
          </a:p>
          <a:p>
            <a:pPr algn="just">
              <a:spcBef>
                <a:spcPts val="600"/>
              </a:spcBef>
            </a:pPr>
            <a:r>
              <a:rPr lang="pt-BR" sz="3000" dirty="0"/>
              <a:t> </a:t>
            </a:r>
          </a:p>
        </p:txBody>
      </p:sp>
    </p:spTree>
    <p:extLst>
      <p:ext uri="{BB962C8B-B14F-4D97-AF65-F5344CB8AC3E}">
        <p14:creationId xmlns:p14="http://schemas.microsoft.com/office/powerpoint/2010/main" val="4206837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1203</Words>
  <Application>Microsoft Office PowerPoint</Application>
  <PresentationFormat>Apresentação na tela (4:3)</PresentationFormat>
  <Paragraphs>277</Paragraphs>
  <Slides>33</Slides>
  <Notes>1</Notes>
  <HiddenSlides>0</HiddenSlides>
  <MMClips>0</MMClips>
  <ScaleCrop>false</ScaleCrop>
  <HeadingPairs>
    <vt:vector size="4" baseType="variant">
      <vt:variant>
        <vt:lpstr>Tema</vt:lpstr>
      </vt:variant>
      <vt:variant>
        <vt:i4>1</vt:i4>
      </vt:variant>
      <vt:variant>
        <vt:lpstr>Títulos de slides</vt:lpstr>
      </vt:variant>
      <vt:variant>
        <vt:i4>33</vt:i4>
      </vt:variant>
    </vt:vector>
  </HeadingPairs>
  <TitlesOfParts>
    <vt:vector size="34"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User</cp:lastModifiedBy>
  <cp:revision>15</cp:revision>
  <dcterms:created xsi:type="dcterms:W3CDTF">2017-09-14T14:05:53Z</dcterms:created>
  <dcterms:modified xsi:type="dcterms:W3CDTF">2018-01-16T14:15:53Z</dcterms:modified>
</cp:coreProperties>
</file>