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70ECD0-AA96-4963-8A5F-F33318743560}" type="doc">
      <dgm:prSet loTypeId="urn:microsoft.com/office/officeart/2005/8/layout/bProcess2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F9D01221-FF89-431B-BD34-8112E1118AFB}">
      <dgm:prSet phldrT="[Texto]" custT="1"/>
      <dgm:spPr/>
      <dgm:t>
        <a:bodyPr/>
        <a:lstStyle/>
        <a:p>
          <a:pPr algn="ctr"/>
          <a:r>
            <a:rPr lang="pt-BR" sz="1000" b="1" dirty="0"/>
            <a:t>DIAGNÓSTICO E AÇÕES SOCIAIS</a:t>
          </a:r>
        </a:p>
      </dgm:t>
    </dgm:pt>
    <dgm:pt modelId="{683E2BF5-79D8-4575-814A-921BEC4262CE}" type="parTrans" cxnId="{26300605-AD13-46E8-AB06-255210C3E926}">
      <dgm:prSet/>
      <dgm:spPr/>
      <dgm:t>
        <a:bodyPr/>
        <a:lstStyle/>
        <a:p>
          <a:pPr algn="ctr"/>
          <a:endParaRPr lang="pt-BR"/>
        </a:p>
      </dgm:t>
    </dgm:pt>
    <dgm:pt modelId="{8B725588-B508-4CFD-A4BD-10FCD45E5544}" type="sibTrans" cxnId="{26300605-AD13-46E8-AB06-255210C3E926}">
      <dgm:prSet/>
      <dgm:spPr/>
      <dgm:t>
        <a:bodyPr/>
        <a:lstStyle/>
        <a:p>
          <a:pPr algn="ctr"/>
          <a:endParaRPr lang="pt-BR"/>
        </a:p>
      </dgm:t>
    </dgm:pt>
    <dgm:pt modelId="{BE2C0965-8F16-4B0E-9A30-3A1C5A3CD102}">
      <dgm:prSet phldrT="[Texto]" custT="1"/>
      <dgm:spPr/>
      <dgm:t>
        <a:bodyPr/>
        <a:lstStyle/>
        <a:p>
          <a:pPr algn="ctr"/>
          <a:r>
            <a:rPr lang="pt-BR" sz="1000" b="1" dirty="0"/>
            <a:t>AVALIAÇÃO FUNDIÁRIA DA ÁREA</a:t>
          </a:r>
        </a:p>
      </dgm:t>
    </dgm:pt>
    <dgm:pt modelId="{93CDA19E-3169-4A76-A150-E172ADFD3D4D}" type="parTrans" cxnId="{2A557E09-6D10-4C35-9097-F38945B57C29}">
      <dgm:prSet/>
      <dgm:spPr/>
      <dgm:t>
        <a:bodyPr/>
        <a:lstStyle/>
        <a:p>
          <a:pPr algn="ctr"/>
          <a:endParaRPr lang="pt-BR"/>
        </a:p>
      </dgm:t>
    </dgm:pt>
    <dgm:pt modelId="{32356B87-E627-4B54-AE0F-6FA67C4B4FCF}" type="sibTrans" cxnId="{2A557E09-6D10-4C35-9097-F38945B57C29}">
      <dgm:prSet/>
      <dgm:spPr/>
      <dgm:t>
        <a:bodyPr/>
        <a:lstStyle/>
        <a:p>
          <a:pPr algn="ctr"/>
          <a:endParaRPr lang="pt-BR"/>
        </a:p>
      </dgm:t>
    </dgm:pt>
    <dgm:pt modelId="{A6A83C4C-E3CD-464B-8B4A-226AD8E4DDA2}">
      <dgm:prSet phldrT="[Texto]" custT="1"/>
      <dgm:spPr/>
      <dgm:t>
        <a:bodyPr/>
        <a:lstStyle/>
        <a:p>
          <a:pPr algn="ctr"/>
          <a:r>
            <a:rPr lang="pt-BR" sz="1000" b="1" dirty="0"/>
            <a:t>LEVANTAMENTO CADASTRAL</a:t>
          </a:r>
        </a:p>
      </dgm:t>
    </dgm:pt>
    <dgm:pt modelId="{4E6496F2-1D72-4C20-A7C9-9B0B3E9669FF}" type="parTrans" cxnId="{FBFF31CE-CD85-4252-9583-AF0B94108BB6}">
      <dgm:prSet/>
      <dgm:spPr/>
      <dgm:t>
        <a:bodyPr/>
        <a:lstStyle/>
        <a:p>
          <a:pPr algn="ctr"/>
          <a:endParaRPr lang="pt-BR"/>
        </a:p>
      </dgm:t>
    </dgm:pt>
    <dgm:pt modelId="{F8C5DE62-5D5D-4096-9E50-DC42764D4EE9}" type="sibTrans" cxnId="{FBFF31CE-CD85-4252-9583-AF0B94108BB6}">
      <dgm:prSet/>
      <dgm:spPr/>
      <dgm:t>
        <a:bodyPr/>
        <a:lstStyle/>
        <a:p>
          <a:pPr algn="ctr"/>
          <a:endParaRPr lang="pt-BR"/>
        </a:p>
      </dgm:t>
    </dgm:pt>
    <dgm:pt modelId="{DE1D61A0-565D-410B-BDE2-8024F7E22DFA}">
      <dgm:prSet phldrT="[Texto]" custT="1"/>
      <dgm:spPr/>
      <dgm:t>
        <a:bodyPr/>
        <a:lstStyle/>
        <a:p>
          <a:pPr algn="ctr"/>
          <a:r>
            <a:rPr lang="pt-BR" sz="1000" b="1" dirty="0"/>
            <a:t>DEFINIÇÕES E ENCAMINHAMENTOS DA REGULARIZAÇÃO FUNDIÁRIA</a:t>
          </a:r>
        </a:p>
      </dgm:t>
    </dgm:pt>
    <dgm:pt modelId="{91316B3C-2710-4312-953F-4B32F102BDBB}" type="parTrans" cxnId="{0221617D-C5EE-4A5B-A502-6C28E2791CC7}">
      <dgm:prSet/>
      <dgm:spPr/>
      <dgm:t>
        <a:bodyPr/>
        <a:lstStyle/>
        <a:p>
          <a:pPr algn="ctr"/>
          <a:endParaRPr lang="pt-BR"/>
        </a:p>
      </dgm:t>
    </dgm:pt>
    <dgm:pt modelId="{62B59B5E-23AC-4DC3-9392-6B303E15D9CF}" type="sibTrans" cxnId="{0221617D-C5EE-4A5B-A502-6C28E2791CC7}">
      <dgm:prSet/>
      <dgm:spPr/>
      <dgm:t>
        <a:bodyPr/>
        <a:lstStyle/>
        <a:p>
          <a:pPr algn="ctr"/>
          <a:endParaRPr lang="pt-BR"/>
        </a:p>
      </dgm:t>
    </dgm:pt>
    <dgm:pt modelId="{4AEB1BBF-D55A-4761-A983-743D373548AE}">
      <dgm:prSet phldrT="[Texto]" custT="1"/>
      <dgm:spPr/>
      <dgm:t>
        <a:bodyPr/>
        <a:lstStyle/>
        <a:p>
          <a:pPr algn="ctr"/>
          <a:r>
            <a:rPr lang="pt-BR" sz="1000" b="1" dirty="0"/>
            <a:t>REGULARIZAÇÃO REGISTRÁRIA</a:t>
          </a:r>
        </a:p>
      </dgm:t>
    </dgm:pt>
    <dgm:pt modelId="{9FA05D56-A56C-480A-8019-38EF5FC0CDA9}" type="parTrans" cxnId="{4976F52B-C1AD-4427-A5DB-46ACB790271B}">
      <dgm:prSet/>
      <dgm:spPr/>
      <dgm:t>
        <a:bodyPr/>
        <a:lstStyle/>
        <a:p>
          <a:pPr algn="ctr"/>
          <a:endParaRPr lang="pt-BR"/>
        </a:p>
      </dgm:t>
    </dgm:pt>
    <dgm:pt modelId="{2D550951-8110-4383-955D-4B122FE17708}" type="sibTrans" cxnId="{4976F52B-C1AD-4427-A5DB-46ACB790271B}">
      <dgm:prSet/>
      <dgm:spPr/>
      <dgm:t>
        <a:bodyPr/>
        <a:lstStyle/>
        <a:p>
          <a:pPr algn="ctr"/>
          <a:endParaRPr lang="pt-BR"/>
        </a:p>
      </dgm:t>
    </dgm:pt>
    <dgm:pt modelId="{25566843-8454-4447-9F16-C107CF3AE18C}" type="pres">
      <dgm:prSet presAssocID="{8870ECD0-AA96-4963-8A5F-F33318743560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pt-BR"/>
        </a:p>
      </dgm:t>
    </dgm:pt>
    <dgm:pt modelId="{1AF07F26-E4D9-42D2-B8FF-2636B40727AB}" type="pres">
      <dgm:prSet presAssocID="{F9D01221-FF89-431B-BD34-8112E1118AFB}" presName="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9147A93-E3AF-416D-B664-AD2F5E771EE7}" type="pres">
      <dgm:prSet presAssocID="{8B725588-B508-4CFD-A4BD-10FCD45E5544}" presName="sibTrans" presStyleLbl="sibTrans2D1" presStyleIdx="0" presStyleCnt="4"/>
      <dgm:spPr/>
      <dgm:t>
        <a:bodyPr/>
        <a:lstStyle/>
        <a:p>
          <a:endParaRPr lang="pt-BR"/>
        </a:p>
      </dgm:t>
    </dgm:pt>
    <dgm:pt modelId="{26B192BD-0343-43CB-A54B-D5BDAE724013}" type="pres">
      <dgm:prSet presAssocID="{BE2C0965-8F16-4B0E-9A30-3A1C5A3CD102}" presName="middleNode" presStyleCnt="0"/>
      <dgm:spPr/>
    </dgm:pt>
    <dgm:pt modelId="{5F6B1E8B-4D87-4B4C-B069-AEC1B1942F73}" type="pres">
      <dgm:prSet presAssocID="{BE2C0965-8F16-4B0E-9A30-3A1C5A3CD102}" presName="padding" presStyleLbl="node1" presStyleIdx="0" presStyleCnt="5"/>
      <dgm:spPr/>
    </dgm:pt>
    <dgm:pt modelId="{8AC64B07-A094-401A-8B51-451F559C2F3D}" type="pres">
      <dgm:prSet presAssocID="{BE2C0965-8F16-4B0E-9A30-3A1C5A3CD102}" presName="shape" presStyleLbl="node1" presStyleIdx="1" presStyleCnt="5" custScaleX="125309" custScaleY="12530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11DB445-55F9-4D28-8FF5-2792C38246E5}" type="pres">
      <dgm:prSet presAssocID="{32356B87-E627-4B54-AE0F-6FA67C4B4FCF}" presName="sibTrans" presStyleLbl="sibTrans2D1" presStyleIdx="1" presStyleCnt="4"/>
      <dgm:spPr/>
      <dgm:t>
        <a:bodyPr/>
        <a:lstStyle/>
        <a:p>
          <a:endParaRPr lang="pt-BR"/>
        </a:p>
      </dgm:t>
    </dgm:pt>
    <dgm:pt modelId="{E1E0CD74-0569-40AC-A239-975D43DCB6C9}" type="pres">
      <dgm:prSet presAssocID="{A6A83C4C-E3CD-464B-8B4A-226AD8E4DDA2}" presName="middleNode" presStyleCnt="0"/>
      <dgm:spPr/>
    </dgm:pt>
    <dgm:pt modelId="{DE5336B2-C395-4C94-AF2A-C4FE8900BAB2}" type="pres">
      <dgm:prSet presAssocID="{A6A83C4C-E3CD-464B-8B4A-226AD8E4DDA2}" presName="padding" presStyleLbl="node1" presStyleIdx="1" presStyleCnt="5"/>
      <dgm:spPr/>
    </dgm:pt>
    <dgm:pt modelId="{A7829E5F-7AC1-4320-988D-9AADE30DB1D8}" type="pres">
      <dgm:prSet presAssocID="{A6A83C4C-E3CD-464B-8B4A-226AD8E4DDA2}" presName="shape" presStyleLbl="node1" presStyleIdx="2" presStyleCnt="5" custScaleX="171648" custScaleY="14900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6C7F1BA-05BA-4D6D-A257-A33696DCB9B6}" type="pres">
      <dgm:prSet presAssocID="{F8C5DE62-5D5D-4096-9E50-DC42764D4EE9}" presName="sibTrans" presStyleLbl="sibTrans2D1" presStyleIdx="2" presStyleCnt="4"/>
      <dgm:spPr/>
      <dgm:t>
        <a:bodyPr/>
        <a:lstStyle/>
        <a:p>
          <a:endParaRPr lang="pt-BR"/>
        </a:p>
      </dgm:t>
    </dgm:pt>
    <dgm:pt modelId="{AA396145-E342-460E-8BF6-DA448EB54C67}" type="pres">
      <dgm:prSet presAssocID="{DE1D61A0-565D-410B-BDE2-8024F7E22DFA}" presName="middleNode" presStyleCnt="0"/>
      <dgm:spPr/>
    </dgm:pt>
    <dgm:pt modelId="{BA114DBB-2B5A-4C18-AAA7-770ECFE7B914}" type="pres">
      <dgm:prSet presAssocID="{DE1D61A0-565D-410B-BDE2-8024F7E22DFA}" presName="padding" presStyleLbl="node1" presStyleIdx="2" presStyleCnt="5"/>
      <dgm:spPr/>
    </dgm:pt>
    <dgm:pt modelId="{0D98A5AB-4FF4-4E78-89F8-240A0265F84F}" type="pres">
      <dgm:prSet presAssocID="{DE1D61A0-565D-410B-BDE2-8024F7E22DFA}" presName="shape" presStyleLbl="node1" presStyleIdx="3" presStyleCnt="5" custScaleX="211792" custScaleY="15406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016A1EF-7B82-4419-ABD0-2F5D49EE88B0}" type="pres">
      <dgm:prSet presAssocID="{62B59B5E-23AC-4DC3-9392-6B303E15D9CF}" presName="sibTrans" presStyleLbl="sibTrans2D1" presStyleIdx="3" presStyleCnt="4"/>
      <dgm:spPr/>
      <dgm:t>
        <a:bodyPr/>
        <a:lstStyle/>
        <a:p>
          <a:endParaRPr lang="pt-BR"/>
        </a:p>
      </dgm:t>
    </dgm:pt>
    <dgm:pt modelId="{E42D4624-DDD3-4417-B34C-4B7D522DBC9D}" type="pres">
      <dgm:prSet presAssocID="{4AEB1BBF-D55A-4761-A983-743D373548AE}" presName="lastNode" presStyleLbl="node1" presStyleIdx="4" presStyleCnt="5" custScaleX="12457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976F52B-C1AD-4427-A5DB-46ACB790271B}" srcId="{8870ECD0-AA96-4963-8A5F-F33318743560}" destId="{4AEB1BBF-D55A-4761-A983-743D373548AE}" srcOrd="4" destOrd="0" parTransId="{9FA05D56-A56C-480A-8019-38EF5FC0CDA9}" sibTransId="{2D550951-8110-4383-955D-4B122FE17708}"/>
    <dgm:cxn modelId="{0221617D-C5EE-4A5B-A502-6C28E2791CC7}" srcId="{8870ECD0-AA96-4963-8A5F-F33318743560}" destId="{DE1D61A0-565D-410B-BDE2-8024F7E22DFA}" srcOrd="3" destOrd="0" parTransId="{91316B3C-2710-4312-953F-4B32F102BDBB}" sibTransId="{62B59B5E-23AC-4DC3-9392-6B303E15D9CF}"/>
    <dgm:cxn modelId="{7767EECD-C6A2-453F-BB45-9F7247651967}" type="presOf" srcId="{BE2C0965-8F16-4B0E-9A30-3A1C5A3CD102}" destId="{8AC64B07-A094-401A-8B51-451F559C2F3D}" srcOrd="0" destOrd="0" presId="urn:microsoft.com/office/officeart/2005/8/layout/bProcess2"/>
    <dgm:cxn modelId="{26300605-AD13-46E8-AB06-255210C3E926}" srcId="{8870ECD0-AA96-4963-8A5F-F33318743560}" destId="{F9D01221-FF89-431B-BD34-8112E1118AFB}" srcOrd="0" destOrd="0" parTransId="{683E2BF5-79D8-4575-814A-921BEC4262CE}" sibTransId="{8B725588-B508-4CFD-A4BD-10FCD45E5544}"/>
    <dgm:cxn modelId="{A71F4A29-E4B0-4D1F-A2C4-83B8BD837CD3}" type="presOf" srcId="{8870ECD0-AA96-4963-8A5F-F33318743560}" destId="{25566843-8454-4447-9F16-C107CF3AE18C}" srcOrd="0" destOrd="0" presId="urn:microsoft.com/office/officeart/2005/8/layout/bProcess2"/>
    <dgm:cxn modelId="{50DA835B-B17F-4E07-A955-E771FB973B9F}" type="presOf" srcId="{A6A83C4C-E3CD-464B-8B4A-226AD8E4DDA2}" destId="{A7829E5F-7AC1-4320-988D-9AADE30DB1D8}" srcOrd="0" destOrd="0" presId="urn:microsoft.com/office/officeart/2005/8/layout/bProcess2"/>
    <dgm:cxn modelId="{2A557E09-6D10-4C35-9097-F38945B57C29}" srcId="{8870ECD0-AA96-4963-8A5F-F33318743560}" destId="{BE2C0965-8F16-4B0E-9A30-3A1C5A3CD102}" srcOrd="1" destOrd="0" parTransId="{93CDA19E-3169-4A76-A150-E172ADFD3D4D}" sibTransId="{32356B87-E627-4B54-AE0F-6FA67C4B4FCF}"/>
    <dgm:cxn modelId="{C30CE15D-EAE4-4F04-8475-7B01362A471C}" type="presOf" srcId="{4AEB1BBF-D55A-4761-A983-743D373548AE}" destId="{E42D4624-DDD3-4417-B34C-4B7D522DBC9D}" srcOrd="0" destOrd="0" presId="urn:microsoft.com/office/officeart/2005/8/layout/bProcess2"/>
    <dgm:cxn modelId="{FBFF31CE-CD85-4252-9583-AF0B94108BB6}" srcId="{8870ECD0-AA96-4963-8A5F-F33318743560}" destId="{A6A83C4C-E3CD-464B-8B4A-226AD8E4DDA2}" srcOrd="2" destOrd="0" parTransId="{4E6496F2-1D72-4C20-A7C9-9B0B3E9669FF}" sibTransId="{F8C5DE62-5D5D-4096-9E50-DC42764D4EE9}"/>
    <dgm:cxn modelId="{ADBA4983-6721-48BF-9D5A-2C6653A0734B}" type="presOf" srcId="{32356B87-E627-4B54-AE0F-6FA67C4B4FCF}" destId="{711DB445-55F9-4D28-8FF5-2792C38246E5}" srcOrd="0" destOrd="0" presId="urn:microsoft.com/office/officeart/2005/8/layout/bProcess2"/>
    <dgm:cxn modelId="{BC285123-F0D6-4BE2-81FD-3C86D0512C8C}" type="presOf" srcId="{8B725588-B508-4CFD-A4BD-10FCD45E5544}" destId="{39147A93-E3AF-416D-B664-AD2F5E771EE7}" srcOrd="0" destOrd="0" presId="urn:microsoft.com/office/officeart/2005/8/layout/bProcess2"/>
    <dgm:cxn modelId="{C511CEBF-8692-4DC7-8406-08AD04B04949}" type="presOf" srcId="{62B59B5E-23AC-4DC3-9392-6B303E15D9CF}" destId="{A016A1EF-7B82-4419-ABD0-2F5D49EE88B0}" srcOrd="0" destOrd="0" presId="urn:microsoft.com/office/officeart/2005/8/layout/bProcess2"/>
    <dgm:cxn modelId="{36824AE5-2B4C-48A8-9A9E-10F86B962AD0}" type="presOf" srcId="{DE1D61A0-565D-410B-BDE2-8024F7E22DFA}" destId="{0D98A5AB-4FF4-4E78-89F8-240A0265F84F}" srcOrd="0" destOrd="0" presId="urn:microsoft.com/office/officeart/2005/8/layout/bProcess2"/>
    <dgm:cxn modelId="{53FED879-C0A5-4968-804C-BA74C715246C}" type="presOf" srcId="{F9D01221-FF89-431B-BD34-8112E1118AFB}" destId="{1AF07F26-E4D9-42D2-B8FF-2636B40727AB}" srcOrd="0" destOrd="0" presId="urn:microsoft.com/office/officeart/2005/8/layout/bProcess2"/>
    <dgm:cxn modelId="{1B679DCB-FD11-491D-9BC3-5644408F30AE}" type="presOf" srcId="{F8C5DE62-5D5D-4096-9E50-DC42764D4EE9}" destId="{B6C7F1BA-05BA-4D6D-A257-A33696DCB9B6}" srcOrd="0" destOrd="0" presId="urn:microsoft.com/office/officeart/2005/8/layout/bProcess2"/>
    <dgm:cxn modelId="{24179637-9A29-4A97-AA1A-3BA1512B6516}" type="presParOf" srcId="{25566843-8454-4447-9F16-C107CF3AE18C}" destId="{1AF07F26-E4D9-42D2-B8FF-2636B40727AB}" srcOrd="0" destOrd="0" presId="urn:microsoft.com/office/officeart/2005/8/layout/bProcess2"/>
    <dgm:cxn modelId="{F4205946-B82A-4EF9-B480-E51C01BF5FCD}" type="presParOf" srcId="{25566843-8454-4447-9F16-C107CF3AE18C}" destId="{39147A93-E3AF-416D-B664-AD2F5E771EE7}" srcOrd="1" destOrd="0" presId="urn:microsoft.com/office/officeart/2005/8/layout/bProcess2"/>
    <dgm:cxn modelId="{FD3C7F95-2BD5-40C5-8BE6-DEE1397F8C33}" type="presParOf" srcId="{25566843-8454-4447-9F16-C107CF3AE18C}" destId="{26B192BD-0343-43CB-A54B-D5BDAE724013}" srcOrd="2" destOrd="0" presId="urn:microsoft.com/office/officeart/2005/8/layout/bProcess2"/>
    <dgm:cxn modelId="{35ED8B8E-6E86-41C7-8215-8DA3C065D0C4}" type="presParOf" srcId="{26B192BD-0343-43CB-A54B-D5BDAE724013}" destId="{5F6B1E8B-4D87-4B4C-B069-AEC1B1942F73}" srcOrd="0" destOrd="0" presId="urn:microsoft.com/office/officeart/2005/8/layout/bProcess2"/>
    <dgm:cxn modelId="{F8932D60-705A-40DF-A22E-5A630B561AF4}" type="presParOf" srcId="{26B192BD-0343-43CB-A54B-D5BDAE724013}" destId="{8AC64B07-A094-401A-8B51-451F559C2F3D}" srcOrd="1" destOrd="0" presId="urn:microsoft.com/office/officeart/2005/8/layout/bProcess2"/>
    <dgm:cxn modelId="{818B4F94-8D03-40DC-AAE7-2F9D1DEEDC92}" type="presParOf" srcId="{25566843-8454-4447-9F16-C107CF3AE18C}" destId="{711DB445-55F9-4D28-8FF5-2792C38246E5}" srcOrd="3" destOrd="0" presId="urn:microsoft.com/office/officeart/2005/8/layout/bProcess2"/>
    <dgm:cxn modelId="{32FD98D6-F550-4FB2-B5CB-CDC59B667040}" type="presParOf" srcId="{25566843-8454-4447-9F16-C107CF3AE18C}" destId="{E1E0CD74-0569-40AC-A239-975D43DCB6C9}" srcOrd="4" destOrd="0" presId="urn:microsoft.com/office/officeart/2005/8/layout/bProcess2"/>
    <dgm:cxn modelId="{F7EB4310-B4C4-47CD-852F-4501A5B77BAF}" type="presParOf" srcId="{E1E0CD74-0569-40AC-A239-975D43DCB6C9}" destId="{DE5336B2-C395-4C94-AF2A-C4FE8900BAB2}" srcOrd="0" destOrd="0" presId="urn:microsoft.com/office/officeart/2005/8/layout/bProcess2"/>
    <dgm:cxn modelId="{F200B98C-06EB-45BF-86DF-21601E60E2A6}" type="presParOf" srcId="{E1E0CD74-0569-40AC-A239-975D43DCB6C9}" destId="{A7829E5F-7AC1-4320-988D-9AADE30DB1D8}" srcOrd="1" destOrd="0" presId="urn:microsoft.com/office/officeart/2005/8/layout/bProcess2"/>
    <dgm:cxn modelId="{0895240B-61C4-4F2D-8D9B-91FD3A910FF5}" type="presParOf" srcId="{25566843-8454-4447-9F16-C107CF3AE18C}" destId="{B6C7F1BA-05BA-4D6D-A257-A33696DCB9B6}" srcOrd="5" destOrd="0" presId="urn:microsoft.com/office/officeart/2005/8/layout/bProcess2"/>
    <dgm:cxn modelId="{E976B489-C371-4429-B682-1932879677E6}" type="presParOf" srcId="{25566843-8454-4447-9F16-C107CF3AE18C}" destId="{AA396145-E342-460E-8BF6-DA448EB54C67}" srcOrd="6" destOrd="0" presId="urn:microsoft.com/office/officeart/2005/8/layout/bProcess2"/>
    <dgm:cxn modelId="{B6F4191B-D5C6-42D5-AD04-EFAADA73847C}" type="presParOf" srcId="{AA396145-E342-460E-8BF6-DA448EB54C67}" destId="{BA114DBB-2B5A-4C18-AAA7-770ECFE7B914}" srcOrd="0" destOrd="0" presId="urn:microsoft.com/office/officeart/2005/8/layout/bProcess2"/>
    <dgm:cxn modelId="{8A368972-88C6-4183-817E-2F6A17862CC4}" type="presParOf" srcId="{AA396145-E342-460E-8BF6-DA448EB54C67}" destId="{0D98A5AB-4FF4-4E78-89F8-240A0265F84F}" srcOrd="1" destOrd="0" presId="urn:microsoft.com/office/officeart/2005/8/layout/bProcess2"/>
    <dgm:cxn modelId="{463D7616-02A2-4E40-BF99-31C5F7A6D4EB}" type="presParOf" srcId="{25566843-8454-4447-9F16-C107CF3AE18C}" destId="{A016A1EF-7B82-4419-ABD0-2F5D49EE88B0}" srcOrd="7" destOrd="0" presId="urn:microsoft.com/office/officeart/2005/8/layout/bProcess2"/>
    <dgm:cxn modelId="{88E40EDB-16D3-4249-9440-5EA219FD81D8}" type="presParOf" srcId="{25566843-8454-4447-9F16-C107CF3AE18C}" destId="{E42D4624-DDD3-4417-B34C-4B7D522DBC9D}" srcOrd="8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F07F26-E4D9-42D2-B8FF-2636B40727AB}">
      <dsp:nvSpPr>
        <dsp:cNvPr id="0" name=""/>
        <dsp:cNvSpPr/>
      </dsp:nvSpPr>
      <dsp:spPr>
        <a:xfrm>
          <a:off x="461090" y="2068"/>
          <a:ext cx="1462385" cy="146238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/>
            <a:t>DIAGNÓSTICO E AÇÕES SOCIAIS</a:t>
          </a:r>
        </a:p>
      </dsp:txBody>
      <dsp:txXfrm>
        <a:off x="675251" y="216229"/>
        <a:ext cx="1034063" cy="1034063"/>
      </dsp:txXfrm>
    </dsp:sp>
    <dsp:sp modelId="{39147A93-E3AF-416D-B664-AD2F5E771EE7}">
      <dsp:nvSpPr>
        <dsp:cNvPr id="0" name=""/>
        <dsp:cNvSpPr/>
      </dsp:nvSpPr>
      <dsp:spPr>
        <a:xfrm rot="10800000">
          <a:off x="936365" y="1652439"/>
          <a:ext cx="511834" cy="271272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AC64B07-A094-401A-8B51-451F559C2F3D}">
      <dsp:nvSpPr>
        <dsp:cNvPr id="0" name=""/>
        <dsp:cNvSpPr/>
      </dsp:nvSpPr>
      <dsp:spPr>
        <a:xfrm>
          <a:off x="581143" y="2096342"/>
          <a:ext cx="1222277" cy="122227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/>
            <a:t>AVALIAÇÃO FUNDIÁRIA DA ÁREA</a:t>
          </a:r>
        </a:p>
      </dsp:txBody>
      <dsp:txXfrm>
        <a:off x="760141" y="2275340"/>
        <a:ext cx="864281" cy="864281"/>
      </dsp:txXfrm>
    </dsp:sp>
    <dsp:sp modelId="{711DB445-55F9-4D28-8FF5-2792C38246E5}">
      <dsp:nvSpPr>
        <dsp:cNvPr id="0" name=""/>
        <dsp:cNvSpPr/>
      </dsp:nvSpPr>
      <dsp:spPr>
        <a:xfrm rot="10800000">
          <a:off x="936365" y="3508848"/>
          <a:ext cx="511834" cy="271272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7829E5F-7AC1-4320-988D-9AADE30DB1D8}">
      <dsp:nvSpPr>
        <dsp:cNvPr id="0" name=""/>
        <dsp:cNvSpPr/>
      </dsp:nvSpPr>
      <dsp:spPr>
        <a:xfrm>
          <a:off x="355145" y="3954995"/>
          <a:ext cx="1674273" cy="145341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/>
            <a:t>LEVANTAMENTO CADASTRAL</a:t>
          </a:r>
        </a:p>
      </dsp:txBody>
      <dsp:txXfrm>
        <a:off x="600337" y="4167842"/>
        <a:ext cx="1183889" cy="1027717"/>
      </dsp:txXfrm>
    </dsp:sp>
    <dsp:sp modelId="{B6C7F1BA-05BA-4D6D-A257-A33696DCB9B6}">
      <dsp:nvSpPr>
        <dsp:cNvPr id="0" name=""/>
        <dsp:cNvSpPr/>
      </dsp:nvSpPr>
      <dsp:spPr>
        <a:xfrm rot="5373330">
          <a:off x="2146788" y="4536674"/>
          <a:ext cx="511834" cy="271272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D98A5AB-4FF4-4E78-89F8-240A0265F84F}">
      <dsp:nvSpPr>
        <dsp:cNvPr id="0" name=""/>
        <dsp:cNvSpPr/>
      </dsp:nvSpPr>
      <dsp:spPr>
        <a:xfrm>
          <a:off x="2760611" y="3910146"/>
          <a:ext cx="2065842" cy="15027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/>
            <a:t>DEFINIÇÕES E ENCAMINHAMENTOS DA REGULARIZAÇÃO FUNDIÁRIA</a:t>
          </a:r>
        </a:p>
      </dsp:txBody>
      <dsp:txXfrm>
        <a:off x="3063147" y="4130218"/>
        <a:ext cx="1460770" cy="1062603"/>
      </dsp:txXfrm>
    </dsp:sp>
    <dsp:sp modelId="{A016A1EF-7B82-4419-ABD0-2F5D49EE88B0}">
      <dsp:nvSpPr>
        <dsp:cNvPr id="0" name=""/>
        <dsp:cNvSpPr/>
      </dsp:nvSpPr>
      <dsp:spPr>
        <a:xfrm>
          <a:off x="3537615" y="3510915"/>
          <a:ext cx="511834" cy="271272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42D4624-DDD3-4417-B34C-4B7D522DBC9D}">
      <dsp:nvSpPr>
        <dsp:cNvPr id="0" name=""/>
        <dsp:cNvSpPr/>
      </dsp:nvSpPr>
      <dsp:spPr>
        <a:xfrm>
          <a:off x="2882686" y="1935926"/>
          <a:ext cx="1821693" cy="146238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/>
            <a:t>REGULARIZAÇÃO REGISTRÁRIA</a:t>
          </a:r>
        </a:p>
      </dsp:txBody>
      <dsp:txXfrm>
        <a:off x="3149467" y="2150087"/>
        <a:ext cx="1288131" cy="10340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19870" y="2514600"/>
            <a:ext cx="8297838" cy="1552433"/>
          </a:xfrm>
        </p:spPr>
        <p:txBody>
          <a:bodyPr>
            <a:normAutofit/>
          </a:bodyPr>
          <a:lstStyle/>
          <a:p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Regularização Fundiária </a:t>
            </a:r>
            <a:b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 áreas de interesse social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92323" y="4667535"/>
            <a:ext cx="10317708" cy="1236128"/>
          </a:xfrm>
        </p:spPr>
        <p:txBody>
          <a:bodyPr>
            <a:norm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Experiência da atuação do Arquiteto e Urbanista</a:t>
            </a:r>
          </a:p>
        </p:txBody>
      </p:sp>
    </p:spTree>
    <p:extLst>
      <p:ext uri="{BB962C8B-B14F-4D97-AF65-F5344CB8AC3E}">
        <p14:creationId xmlns:p14="http://schemas.microsoft.com/office/powerpoint/2010/main" val="369340438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0437" y="627796"/>
            <a:ext cx="9894176" cy="1277203"/>
          </a:xfrm>
        </p:spPr>
        <p:txBody>
          <a:bodyPr>
            <a:normAutofit/>
          </a:bodyPr>
          <a:lstStyle/>
          <a:p>
            <a:r>
              <a:rPr lang="pt-BR" sz="2400" b="1" dirty="0"/>
              <a:t>Regularização Fundiária em parte do </a:t>
            </a:r>
            <a:br>
              <a:rPr lang="pt-BR" sz="2400" b="1" dirty="0"/>
            </a:br>
            <a:r>
              <a:rPr lang="pt-BR" sz="2400" b="1" dirty="0"/>
              <a:t>bairro de Nossa Senhora da Apresentação (Área Privada)</a:t>
            </a:r>
          </a:p>
        </p:txBody>
      </p:sp>
      <p:pic>
        <p:nvPicPr>
          <p:cNvPr id="4" name="Espaço Reservado para Conteúdo 4"/>
          <p:cNvPicPr>
            <a:picLocks noGrp="1"/>
          </p:cNvPicPr>
          <p:nvPr>
            <p:ph idx="1"/>
          </p:nvPr>
        </p:nvPicPr>
        <p:blipFill rotWithShape="1">
          <a:blip r:embed="rId2"/>
          <a:srcRect l="910" t="2238" r="3178" b="3146"/>
          <a:stretch/>
        </p:blipFill>
        <p:spPr bwMode="auto">
          <a:xfrm>
            <a:off x="5404513" y="2106303"/>
            <a:ext cx="5377218" cy="445827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tângulo 4"/>
          <p:cNvSpPr/>
          <p:nvPr/>
        </p:nvSpPr>
        <p:spPr>
          <a:xfrm>
            <a:off x="1132764" y="1665027"/>
            <a:ext cx="4271749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Localização</a:t>
            </a:r>
            <a:endParaRPr lang="pt-B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ü"/>
            </a:pPr>
            <a:endParaRPr lang="pt-BR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b="1" dirty="0">
                <a:latin typeface="Arial" pitchFamily="34" charset="0"/>
                <a:cs typeface="Arial" pitchFamily="34" charset="0"/>
              </a:rPr>
              <a:t>Região Administrativa Norte do município de Natal</a:t>
            </a:r>
          </a:p>
          <a:p>
            <a:pPr>
              <a:buFont typeface="Wingdings" pitchFamily="2" charset="2"/>
              <a:buChar char="ü"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bairro de Nossa Senhora da Apresentação </a:t>
            </a:r>
          </a:p>
          <a:p>
            <a:pPr>
              <a:buFont typeface="Wingdings" pitchFamily="2" charset="2"/>
              <a:buChar char="ü"/>
            </a:pPr>
            <a:endParaRPr lang="pt-B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Total de 6.500 imóveis </a:t>
            </a:r>
          </a:p>
          <a:p>
            <a:pPr>
              <a:buFont typeface="Wingdings" pitchFamily="2" charset="2"/>
              <a:buChar char="ü"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População – 22.100 habitantes</a:t>
            </a:r>
          </a:p>
          <a:p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de intervenção - 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1.608.590,28m²</a:t>
            </a:r>
          </a:p>
          <a:p>
            <a:pPr>
              <a:buFont typeface="Wingdings" pitchFamily="2" charset="2"/>
              <a:buChar char="ü"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Envolve os Loteamentos – Libanês, Aliança, Bom Jesus e Boa Sorte</a:t>
            </a:r>
          </a:p>
          <a:p>
            <a:pPr>
              <a:buFont typeface="Wingdings" pitchFamily="2" charset="2"/>
              <a:buChar char="ü"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pt-BR" b="1" dirty="0">
                <a:latin typeface="Arial" pitchFamily="34" charset="0"/>
                <a:cs typeface="Arial" pitchFamily="34" charset="0"/>
              </a:rPr>
              <a:t>Prazo de Execução – 25 meses</a:t>
            </a:r>
          </a:p>
        </p:txBody>
      </p:sp>
    </p:spTree>
    <p:extLst>
      <p:ext uri="{BB962C8B-B14F-4D97-AF65-F5344CB8AC3E}">
        <p14:creationId xmlns:p14="http://schemas.microsoft.com/office/powerpoint/2010/main" val="44336363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83140" y="95534"/>
            <a:ext cx="9812290" cy="1119117"/>
          </a:xfrm>
        </p:spPr>
        <p:txBody>
          <a:bodyPr>
            <a:normAutofit/>
          </a:bodyPr>
          <a:lstStyle/>
          <a:p>
            <a:r>
              <a:rPr lang="pt-BR" sz="3200" b="1" dirty="0">
                <a:solidFill>
                  <a:schemeClr val="tx1"/>
                </a:solidFill>
              </a:rPr>
              <a:t>Programa Papel Passado </a:t>
            </a:r>
            <a:br>
              <a:rPr lang="pt-BR" sz="3200" b="1" dirty="0">
                <a:solidFill>
                  <a:schemeClr val="tx1"/>
                </a:solidFill>
              </a:rPr>
            </a:br>
            <a:r>
              <a:rPr lang="pt-BR" sz="3200" b="1" dirty="0">
                <a:solidFill>
                  <a:schemeClr val="tx1"/>
                </a:solidFill>
              </a:rPr>
              <a:t>Regularização Fundiária em áreas públicas</a:t>
            </a:r>
          </a:p>
        </p:txBody>
      </p:sp>
      <p:pic>
        <p:nvPicPr>
          <p:cNvPr id="10" name="Espaço Reservado para Conteúdo 10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83140" y="1520143"/>
            <a:ext cx="4165426" cy="5242323"/>
          </a:xfrm>
          <a:prstGeom prst="rect">
            <a:avLst/>
          </a:prstGeom>
        </p:spPr>
      </p:pic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6045958" y="2133599"/>
            <a:ext cx="4722126" cy="4567736"/>
          </a:xfrm>
        </p:spPr>
        <p:txBody>
          <a:bodyPr/>
          <a:lstStyle/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endParaRPr lang="pt-BR" b="1" dirty="0"/>
          </a:p>
          <a:p>
            <a:r>
              <a:rPr lang="pt-BR" sz="2000" b="1" dirty="0"/>
              <a:t>Total de 1.804 imóveis</a:t>
            </a:r>
          </a:p>
          <a:p>
            <a:endParaRPr lang="pt-BR" sz="2000" b="1" dirty="0"/>
          </a:p>
          <a:p>
            <a:r>
              <a:rPr lang="pt-BR" sz="2000" b="1" dirty="0"/>
              <a:t>População atendida – 6.133 pessoas</a:t>
            </a:r>
          </a:p>
          <a:p>
            <a:endParaRPr lang="pt-BR" sz="2000" b="1" dirty="0"/>
          </a:p>
          <a:p>
            <a:r>
              <a:rPr lang="pt-BR" sz="2000" b="1" dirty="0"/>
              <a:t>Prazo de Execução – 13 meses</a:t>
            </a:r>
          </a:p>
        </p:txBody>
      </p:sp>
    </p:spTree>
    <p:extLst>
      <p:ext uri="{BB962C8B-B14F-4D97-AF65-F5344CB8AC3E}">
        <p14:creationId xmlns:p14="http://schemas.microsoft.com/office/powerpoint/2010/main" val="167552010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893475" cy="976312"/>
          </a:xfrm>
        </p:spPr>
        <p:txBody>
          <a:bodyPr>
            <a:norm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Etapas  de Execução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589212" y="2169993"/>
            <a:ext cx="3505199" cy="3691055"/>
          </a:xfrm>
        </p:spPr>
        <p:txBody>
          <a:bodyPr>
            <a:normAutofit/>
          </a:bodyPr>
          <a:lstStyle/>
          <a:p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PROCEDIMENTO TÉCNICO-JURÍDICO E SOCIAL  DA REGULARIZAÇÃO FUNDIÁRIA</a:t>
            </a:r>
            <a:b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</a:b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/>
            </a:r>
            <a:b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</a:br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endParaRPr lang="pt-BR" sz="2400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3346902"/>
              </p:ext>
            </p:extLst>
          </p:nvPr>
        </p:nvGraphicFramePr>
        <p:xfrm>
          <a:off x="6323013" y="446088"/>
          <a:ext cx="5181600" cy="5414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710011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Equipe de Execução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92925" y="1576316"/>
            <a:ext cx="9103206" cy="4960962"/>
          </a:xfrm>
        </p:spPr>
        <p:txBody>
          <a:bodyPr>
            <a:normAutofit fontScale="85000" lnSpcReduction="20000"/>
          </a:bodyPr>
          <a:lstStyle/>
          <a:p>
            <a:pPr marL="0" indent="0" fontAlgn="ctr">
              <a:buNone/>
            </a:pPr>
            <a:r>
              <a:rPr lang="pt-BR" b="1" dirty="0"/>
              <a:t>EQUIPE DE GESTÃO ADMINISTRATIVA</a:t>
            </a:r>
            <a:endParaRPr lang="pt-BR" dirty="0"/>
          </a:p>
          <a:p>
            <a:pPr fontAlgn="t"/>
            <a:r>
              <a:rPr lang="pt-BR" b="1" dirty="0"/>
              <a:t>Coordenação geral (coordenador geral do projeto)</a:t>
            </a:r>
            <a:endParaRPr lang="pt-BR" dirty="0"/>
          </a:p>
          <a:p>
            <a:pPr fontAlgn="t"/>
            <a:r>
              <a:rPr lang="pt-BR" b="1" dirty="0"/>
              <a:t>Apoio administrativo (assistente administrativo – colaborador fixo da empresa contratada)</a:t>
            </a:r>
            <a:endParaRPr lang="pt-BR" dirty="0"/>
          </a:p>
          <a:p>
            <a:pPr marL="0" indent="0" fontAlgn="t">
              <a:buNone/>
            </a:pPr>
            <a:r>
              <a:rPr lang="pt-BR" b="1" dirty="0"/>
              <a:t>EQUIPE SOCIAL</a:t>
            </a:r>
            <a:endParaRPr lang="pt-BR" dirty="0"/>
          </a:p>
          <a:p>
            <a:pPr fontAlgn="t"/>
            <a:r>
              <a:rPr lang="pt-BR" b="1" dirty="0" smtClean="0"/>
              <a:t>Coordenação </a:t>
            </a:r>
            <a:r>
              <a:rPr lang="pt-BR" b="1" dirty="0"/>
              <a:t>da equipe social (socióloga)</a:t>
            </a:r>
            <a:endParaRPr lang="pt-BR" dirty="0"/>
          </a:p>
          <a:p>
            <a:pPr fontAlgn="t"/>
            <a:r>
              <a:rPr lang="pt-BR" b="1" dirty="0"/>
              <a:t>Assistência social (assistente social)</a:t>
            </a:r>
            <a:endParaRPr lang="pt-BR" dirty="0"/>
          </a:p>
          <a:p>
            <a:pPr fontAlgn="t"/>
            <a:r>
              <a:rPr lang="pt-BR" b="1" dirty="0"/>
              <a:t>Mobilização e pesquisa (mobilizadores/pesquisadores)</a:t>
            </a:r>
            <a:endParaRPr lang="pt-BR" dirty="0"/>
          </a:p>
          <a:p>
            <a:pPr marL="0" indent="0" fontAlgn="t">
              <a:buNone/>
            </a:pPr>
            <a:r>
              <a:rPr lang="pt-BR" b="1" dirty="0"/>
              <a:t>EQUIPE TÉCNICA</a:t>
            </a:r>
            <a:endParaRPr lang="pt-BR" dirty="0"/>
          </a:p>
          <a:p>
            <a:pPr fontAlgn="t"/>
            <a:r>
              <a:rPr lang="pt-BR" b="1" dirty="0"/>
              <a:t>Coordenação da equipe de engenharia e </a:t>
            </a:r>
            <a:r>
              <a:rPr lang="pt-BR" b="1" dirty="0" smtClean="0"/>
              <a:t>arquitetura (arquiteto </a:t>
            </a:r>
            <a:r>
              <a:rPr lang="pt-BR" b="1" smtClean="0"/>
              <a:t>e urbanista)</a:t>
            </a:r>
            <a:endParaRPr lang="pt-BR" dirty="0"/>
          </a:p>
          <a:p>
            <a:pPr fontAlgn="t"/>
            <a:r>
              <a:rPr lang="pt-BR" b="1" dirty="0" smtClean="0"/>
              <a:t>Arquiteto e Urbanista</a:t>
            </a:r>
          </a:p>
          <a:p>
            <a:pPr fontAlgn="t"/>
            <a:r>
              <a:rPr lang="pt-BR" b="1" dirty="0" smtClean="0"/>
              <a:t>Engenheiro</a:t>
            </a:r>
            <a:endParaRPr lang="pt-BR" dirty="0"/>
          </a:p>
          <a:p>
            <a:pPr fontAlgn="t"/>
            <a:r>
              <a:rPr lang="pt-BR" b="1" dirty="0" smtClean="0"/>
              <a:t>Topógrafo (serviços topográficos)</a:t>
            </a:r>
            <a:endParaRPr lang="pt-BR" dirty="0"/>
          </a:p>
          <a:p>
            <a:pPr fontAlgn="t"/>
            <a:r>
              <a:rPr lang="pt-BR" b="1" dirty="0" smtClean="0"/>
              <a:t>Estagiários (apoio </a:t>
            </a:r>
            <a:r>
              <a:rPr lang="pt-BR" b="1" dirty="0"/>
              <a:t>da área </a:t>
            </a:r>
            <a:r>
              <a:rPr lang="pt-BR" b="1" dirty="0" smtClean="0"/>
              <a:t>técnica) </a:t>
            </a:r>
            <a:endParaRPr lang="pt-BR" b="1" dirty="0"/>
          </a:p>
          <a:p>
            <a:pPr marL="0" indent="0" fontAlgn="t">
              <a:buNone/>
            </a:pPr>
            <a:r>
              <a:rPr lang="pt-BR" b="1" dirty="0"/>
              <a:t>EQUIPE JURÍDICA</a:t>
            </a:r>
            <a:endParaRPr lang="pt-BR" dirty="0"/>
          </a:p>
          <a:p>
            <a:pPr fontAlgn="t"/>
            <a:r>
              <a:rPr lang="pt-BR" b="1" dirty="0"/>
              <a:t>Coordenação jurídica (advogado)</a:t>
            </a:r>
            <a:endParaRPr lang="pt-BR" dirty="0"/>
          </a:p>
          <a:p>
            <a:pPr fontAlgn="t"/>
            <a:r>
              <a:rPr lang="pt-BR" b="1" dirty="0"/>
              <a:t>Assistência jurídica (advogado</a:t>
            </a:r>
            <a:r>
              <a:rPr lang="pt-BR" b="1" dirty="0" smtClean="0"/>
              <a:t>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386542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ch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172</TotalTime>
  <Words>197</Words>
  <Application>Microsoft Office PowerPoint</Application>
  <PresentationFormat>Widescreen</PresentationFormat>
  <Paragraphs>50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Wingdings</vt:lpstr>
      <vt:lpstr>Wingdings 3</vt:lpstr>
      <vt:lpstr>Cacho</vt:lpstr>
      <vt:lpstr>Regularização Fundiária  em áreas de interesse social</vt:lpstr>
      <vt:lpstr>Regularização Fundiária em parte do  bairro de Nossa Senhora da Apresentação (Área Privada)</vt:lpstr>
      <vt:lpstr>Programa Papel Passado  Regularização Fundiária em áreas públicas</vt:lpstr>
      <vt:lpstr>Etapas  de Execução</vt:lpstr>
      <vt:lpstr>Equipe de Execução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Regularização Fundiária</dc:title>
  <dc:creator>Usuário do Windows</dc:creator>
  <cp:lastModifiedBy>Usuário do Windows</cp:lastModifiedBy>
  <cp:revision>13</cp:revision>
  <dcterms:created xsi:type="dcterms:W3CDTF">2017-12-23T20:36:54Z</dcterms:created>
  <dcterms:modified xsi:type="dcterms:W3CDTF">2018-01-17T21:31:00Z</dcterms:modified>
</cp:coreProperties>
</file>